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layfair Display"/>
      <p:regular r:id="rId27"/>
      <p:bold r:id="rId28"/>
      <p:italic r:id="rId29"/>
      <p:boldItalic r:id="rId30"/>
    </p:embeddedFont>
    <p:embeddedFont>
      <p:font typeface="Lat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A9D0C8-8C28-4FF2-A0E5-07C892523080}">
  <a:tblStyle styleId="{2DA9D0C8-8C28-4FF2-A0E5-07C89252308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3DB6312-8A01-427B-991A-F2B6455D705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acce9bf0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acce9bf0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d5616910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d5616910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acce9bf0a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acce9bf0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d5616910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d561691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d5616910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d5616910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d5616910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d561691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d5616910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d5616910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d5616910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d5616910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d5616910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0d5616910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d5616910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d5616910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acce9bf0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acce9bf0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d5616910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d5616910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acce9bf0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acce9bf0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d561691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d561691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d5616910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d5616910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acce9bf0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acce9bf0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d5616910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d5616910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acce9bf0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acce9bf0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acce9bf0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acce9bf0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0" Type="http://schemas.openxmlformats.org/officeDocument/2006/relationships/hyperlink" Target="http://suluovatml.meb.k12.tr/icerikler/kooperatifcilik-meslek-yuksek-okulu-programi-tanitimi-ve-dikey-gecis-yapilabilen-lisans-programlari_3980886.html" TargetMode="External"/><Relationship Id="rId22" Type="http://schemas.openxmlformats.org/officeDocument/2006/relationships/hyperlink" Target="http://suluovatml.meb.k12.tr/icerikler/maliye-meslek-yuksek-okulu-programi-tanitimi-ve-dikey-gecis-yapilabilen-lisans-programlari_3992382.html" TargetMode="External"/><Relationship Id="rId21" Type="http://schemas.openxmlformats.org/officeDocument/2006/relationships/hyperlink" Target="http://suluovatml.meb.k12.tr/icerikler/lojistik-meslek-yuksek-okulu-programi-tanitimi-ve-dikey-gecis-yapilabilen-lisans-programlari_3992310.html" TargetMode="External"/><Relationship Id="rId24" Type="http://schemas.openxmlformats.org/officeDocument/2006/relationships/hyperlink" Target="http://suluovatml.meb.k12.tr/icerikler/marina-ve-yat-isletmeciligi-meslek-yuksek-okulu-programi-tanitimi-ve-dikey-gecis-yapilabilen-lisans-programlari_4016823.html" TargetMode="External"/><Relationship Id="rId23" Type="http://schemas.openxmlformats.org/officeDocument/2006/relationships/hyperlink" Target="http://suluovatml.meb.k12.tr/icerikler/marina-isletme-meslek-yuksek-okulu-programi-tanitimi-ve-dikey-gecis-yapilabilen-lisans-programlari_3992486.html"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uluovatml.meb.k12.tr/icerikler/bankacilik-ve-sigortacilik-meslek-yuksek-okulu-programi-tanitimi-ve-dikey-gecis-yapilabilen-lisans-programlari_3835174.html" TargetMode="External"/><Relationship Id="rId4" Type="http://schemas.openxmlformats.org/officeDocument/2006/relationships/hyperlink" Target="http://suluovatml.meb.k12.tr/icerikler/deniz-brokerligi-meslek-yuksek-okulu-programi-tanitimi-ve-dikey-gecis-yapilabilen-lisans-programlari_3835350.html" TargetMode="External"/><Relationship Id="rId9" Type="http://schemas.openxmlformats.org/officeDocument/2006/relationships/hyperlink" Target="http://suluovatml.meb.k12.tr/tema/icerikdetay.php?KATEGORINO=3860883" TargetMode="External"/><Relationship Id="rId26" Type="http://schemas.openxmlformats.org/officeDocument/2006/relationships/hyperlink" Target="http://suluovatml.meb.k12.tr/icerikler/menkul-kiymetler-ve-sermaye-piyasasi-meslek-yuksek-okulu-programi-tanitimi-ve-dikey-gecis-yapilabilen-lisans-programlari_4041456.html" TargetMode="External"/><Relationship Id="rId25" Type="http://schemas.openxmlformats.org/officeDocument/2006/relationships/hyperlink" Target="http://suluovatml.meb.k12.tr/icerikler/marka-iletisimi-meslek-yuksek-okulu-programi-tanitimi-ve-dikey-gecis-yapilabilen-lisans-programlarim_4040803.html" TargetMode="External"/><Relationship Id="rId28" Type="http://schemas.openxmlformats.org/officeDocument/2006/relationships/hyperlink" Target="http://suluovatml.meb.k12.tr/icerikler/pazarlama-meslek-yuksek-okulu-programi-tanitimi-ve-dikey-gecis-yapilabilen-lisans-programlari_4049875.html" TargetMode="External"/><Relationship Id="rId27" Type="http://schemas.openxmlformats.org/officeDocument/2006/relationships/hyperlink" Target="http://suluovatml.meb.k12.tr/icerikler/muhasebe-ve-vergi-uygulamalari-meslek-yuksek-okulu-programi-tanitimi-ve-dikey-gecis-yapilabilen-lisans-programlari_4041750.html" TargetMode="External"/><Relationship Id="rId5" Type="http://schemas.openxmlformats.org/officeDocument/2006/relationships/hyperlink" Target="http://suluovatml.meb.k12.tr/icerikler/deniz-ve-liman-isletmeciligi-meslek-yuksek-okulu-programi-tanitimi-ve-dikey-gecis-yapilabilen-lisans-programlari_3835422.html" TargetMode="External"/><Relationship Id="rId6" Type="http://schemas.openxmlformats.org/officeDocument/2006/relationships/hyperlink" Target="http://suluovatml.meb.k12.tr/icerikler/dis-ticaret-meslek-yuksek-okulu-programi-tanitimi-ve-dikey-gecis-yapilabilen-lisans-programlari_3835507.html" TargetMode="External"/><Relationship Id="rId29" Type="http://schemas.openxmlformats.org/officeDocument/2006/relationships/hyperlink" Target="http://suluovatml.meb.k12.tr/icerikler/perakende-satis-ve-magaza-yonetimi-meslek-yuksek-okulu-programi-tanitimi-ve-dikey-gecis-yapilabilen-lisans-programlari_4050005.html" TargetMode="External"/><Relationship Id="rId7" Type="http://schemas.openxmlformats.org/officeDocument/2006/relationships/hyperlink" Target="http://suluovatml.meb.k12.tr/icerikler/emlak-ve-emlak-yonetimi-meslek-yuksek-okulu-programi-tanitimi-ve-dikey-gecis-yapilabilen-lisans-programlari_3854539.html" TargetMode="External"/><Relationship Id="rId8" Type="http://schemas.openxmlformats.org/officeDocument/2006/relationships/hyperlink" Target="http://suluovatml.meb.k12.tr/tema/icerikdetay.php?KATEGORINO=3860857" TargetMode="External"/><Relationship Id="rId30" Type="http://schemas.openxmlformats.org/officeDocument/2006/relationships/image" Target="../media/image17.jpg"/><Relationship Id="rId11" Type="http://schemas.openxmlformats.org/officeDocument/2006/relationships/hyperlink" Target="http://suluovatml.meb.k12.tr/icerikler/isletme-yonetimi-meslek-yuksek-okulu-programi-tanitimi-ve-dikey-gecis-yapilabilen-lisans-programlari_3980788.html" TargetMode="External"/><Relationship Id="rId10" Type="http://schemas.openxmlformats.org/officeDocument/2006/relationships/hyperlink" Target="http://suluovatml.meb.k12.tr/icerikler/insan-kaynaklari-yonetimi-meslek-yuksek-okulu-programi-tanitimi-ve-dikey-gecis-yapilabilen-lisans-programlari_3977041.html" TargetMode="External"/><Relationship Id="rId13" Type="http://schemas.openxmlformats.org/officeDocument/2006/relationships/hyperlink" Target="http://suluovatml.meb.k12.tr/icerikler/sivil-hava-ulastirma-isletmeciligi-meslek-yuksek-okulu-programi-tanitimi-ve-dikey-gecis-yapilabilen-lisans-programlari_4088634.html" TargetMode="External"/><Relationship Id="rId12" Type="http://schemas.openxmlformats.org/officeDocument/2006/relationships/hyperlink" Target="http://suluovatml.meb.k12.tr/icerikler/saglik-kurumlari-isletmeciligi-meslek-yuksek-okulu-programi-tanitimi-ve-dikey-gecis-yapilabilen-lisans-programlari_4050226.html" TargetMode="External"/><Relationship Id="rId15" Type="http://schemas.openxmlformats.org/officeDocument/2006/relationships/hyperlink" Target="http://suluovatml.meb.k12.tr/icerikler/sosyal-guvenlik-meslek-yuksek-okulu-programi-tanitimi-ve-dikey-gecis-yapilabilen-lisans-programlari_4105122.html" TargetMode="External"/><Relationship Id="rId14" Type="http://schemas.openxmlformats.org/officeDocument/2006/relationships/hyperlink" Target="http://suluovatml.meb.k12.tr/icerikler/sivil-havacilik-kabin-hizmetleri-meslek-yuksek-okulu-programi-tanitimi-ve-dikey-gecis-yapilabilen-lisans-programlari_4088767.html" TargetMode="External"/><Relationship Id="rId17" Type="http://schemas.openxmlformats.org/officeDocument/2006/relationships/hyperlink" Target="http://suluovatml.meb.k12.tr/icerikler/turizm-ve-otel-isletmeciligi-meslek-yuksek-okulu-programi-tanitimi-ve-dikey-gecis-yapilabilen-lisans-programlari_4105402.html" TargetMode="External"/><Relationship Id="rId16" Type="http://schemas.openxmlformats.org/officeDocument/2006/relationships/hyperlink" Target="http://suluovatml.meb.k12.tr/icerikler/tarimsal-isletmecilik-meslek-yuksek-okulu-programi-tanitimi-ve-dikey-gecis-yapilabilen-lisans-programlari_4105251.html" TargetMode="External"/><Relationship Id="rId19" Type="http://schemas.openxmlformats.org/officeDocument/2006/relationships/hyperlink" Target="http://suluovatml.meb.k12.tr/icerikler/ucus-harekat-yoneticiligi-meslek-yuksek-okulu-programi-tanitimi-ve-dikey-gecis-yapilabilen-lisans-programlari_4106078.html" TargetMode="External"/><Relationship Id="rId18" Type="http://schemas.openxmlformats.org/officeDocument/2006/relationships/hyperlink" Target="http://suluovatml.meb.k12.tr/icerikler/turizm-ve-seyahat-hizmetleri-meslek-yuksek-okulu-programi-tanitimi-ve-dikey-gecis-yapilabilen-lisans-programlari_4105978.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alparslantml.meb.k12.tr/" TargetMode="External"/><Relationship Id="rId4" Type="http://schemas.openxmlformats.org/officeDocument/2006/relationships/hyperlink" Target="https://alparslantml.meb.k12.tr/icerikler/okulumuzun-tanitim-videosu_9759260.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google.com/maps/place/Alparslan+Mesleki+ve+Teknik+Anadolu+Lisesi/@41.0245119,28.9287535,17z/data=!3m1!4b1!4m5!3m4!1s0x14caba0f7954e36b:0x73d4e050efaf5904!8m2!3d41.0245079!4d28.9309422?hl=tr-T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2.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tr"/>
              <a:t>ALPARSLAN MESLEKİ VE TEKNİK ANDOLU LİSESİ</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Büro Yönetimi ve Yönetici Asistanlığı</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2"/>
          <p:cNvPicPr preferRelativeResize="0"/>
          <p:nvPr/>
        </p:nvPicPr>
        <p:blipFill>
          <a:blip r:embed="rId3">
            <a:alphaModFix/>
          </a:blip>
          <a:stretch>
            <a:fillRect/>
          </a:stretch>
        </p:blipFill>
        <p:spPr>
          <a:xfrm>
            <a:off x="0" y="1657725"/>
            <a:ext cx="2986176" cy="1952950"/>
          </a:xfrm>
          <a:prstGeom prst="rect">
            <a:avLst/>
          </a:prstGeom>
          <a:noFill/>
          <a:ln>
            <a:noFill/>
          </a:ln>
        </p:spPr>
      </p:pic>
      <p:sp>
        <p:nvSpPr>
          <p:cNvPr id="126" name="Google Shape;126;p22"/>
          <p:cNvSpPr txBox="1"/>
          <p:nvPr/>
        </p:nvSpPr>
        <p:spPr>
          <a:xfrm>
            <a:off x="3235975" y="1669075"/>
            <a:ext cx="5370600" cy="186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tr" sz="1200">
                <a:solidFill>
                  <a:srgbClr val="212529"/>
                </a:solidFill>
              </a:rPr>
              <a:t> ALANIN ALTINDA YER ALAN DALLAR</a:t>
            </a:r>
            <a:endParaRPr b="1" sz="1200">
              <a:solidFill>
                <a:srgbClr val="212529"/>
              </a:solidFill>
            </a:endParaRPr>
          </a:p>
          <a:p>
            <a:pPr indent="0" lvl="0" marL="0" rtl="0" algn="l">
              <a:lnSpc>
                <a:spcPct val="115000"/>
              </a:lnSpc>
              <a:spcBef>
                <a:spcPts val="1200"/>
              </a:spcBef>
              <a:spcAft>
                <a:spcPts val="0"/>
              </a:spcAft>
              <a:buNone/>
            </a:pPr>
            <a:r>
              <a:rPr lang="tr" sz="1200">
                <a:solidFill>
                  <a:srgbClr val="212529"/>
                </a:solidFill>
              </a:rPr>
              <a:t>Hukuk Sekreterliği</a:t>
            </a:r>
            <a:endParaRPr sz="1200">
              <a:solidFill>
                <a:srgbClr val="212529"/>
              </a:solidFill>
            </a:endParaRPr>
          </a:p>
          <a:p>
            <a:pPr indent="0" lvl="0" marL="0" rtl="0" algn="l">
              <a:lnSpc>
                <a:spcPct val="115000"/>
              </a:lnSpc>
              <a:spcBef>
                <a:spcPts val="1200"/>
              </a:spcBef>
              <a:spcAft>
                <a:spcPts val="0"/>
              </a:spcAft>
              <a:buNone/>
            </a:pPr>
            <a:r>
              <a:rPr lang="tr" sz="1200">
                <a:solidFill>
                  <a:srgbClr val="212529"/>
                </a:solidFill>
              </a:rPr>
              <a:t>Ticaret Sekreterliği</a:t>
            </a:r>
            <a:endParaRPr sz="1200">
              <a:solidFill>
                <a:srgbClr val="212529"/>
              </a:solidFill>
            </a:endParaRPr>
          </a:p>
          <a:p>
            <a:pPr indent="0" lvl="0" marL="0" rtl="0" algn="l">
              <a:lnSpc>
                <a:spcPct val="115000"/>
              </a:lnSpc>
              <a:spcBef>
                <a:spcPts val="1200"/>
              </a:spcBef>
              <a:spcAft>
                <a:spcPts val="0"/>
              </a:spcAft>
              <a:buNone/>
            </a:pPr>
            <a:r>
              <a:rPr lang="tr" sz="1200">
                <a:solidFill>
                  <a:srgbClr val="212529"/>
                </a:solidFill>
              </a:rPr>
              <a:t>Yönetici Sekreterliği</a:t>
            </a:r>
            <a:endParaRPr sz="1200">
              <a:solidFill>
                <a:srgbClr val="212529"/>
              </a:solidFill>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b="0" lang="tr" sz="1200">
                <a:solidFill>
                  <a:srgbClr val="FF0000"/>
                </a:solidFill>
                <a:latin typeface="Arial"/>
                <a:ea typeface="Arial"/>
                <a:cs typeface="Arial"/>
                <a:sym typeface="Arial"/>
              </a:rPr>
              <a:t>Büro Yönetimi alanından mezun olan öğrencilerimiz aşağıdaki ön lisans programlarını tercih etmeleri halinde ek puanları ile yerleştirilecektir.</a:t>
            </a:r>
            <a:endParaRPr>
              <a:solidFill>
                <a:srgbClr val="FF0000"/>
              </a:solidFill>
            </a:endParaRPr>
          </a:p>
        </p:txBody>
      </p:sp>
      <p:sp>
        <p:nvSpPr>
          <p:cNvPr id="132" name="Google Shape;13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1200">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Ağız ve Diş Sağlığı</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Büro Yönetimi ve Yönetici Asistanlığı</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Çağrı Merkezi Hizmetleri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Emlak ve Emlak Yönetimi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Hukuk Büro Yönetimi ve Sekreterliği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İnsan Kaynakları Yönetimi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İşletme Yönetimi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Kooperatifçilik</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Sağlık Kurumları İşletmeciliği</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Tıbbi Dökümantasyon ve Sekreterlik</a:t>
            </a:r>
            <a:endParaRPr sz="4707">
              <a:solidFill>
                <a:srgbClr val="212529"/>
              </a:solidFill>
              <a:latin typeface="Arial"/>
              <a:ea typeface="Arial"/>
              <a:cs typeface="Arial"/>
              <a:sym typeface="Arial"/>
            </a:endParaRPr>
          </a:p>
          <a:p>
            <a:pPr indent="0" lvl="0" marL="0" rtl="0" algn="l">
              <a:spcBef>
                <a:spcPts val="1200"/>
              </a:spcBef>
              <a:spcAft>
                <a:spcPts val="0"/>
              </a:spcAft>
              <a:buNone/>
            </a:pPr>
            <a:r>
              <a:rPr lang="tr" sz="4707">
                <a:solidFill>
                  <a:srgbClr val="212529"/>
                </a:solidFill>
                <a:latin typeface="Arial"/>
                <a:ea typeface="Arial"/>
                <a:cs typeface="Arial"/>
                <a:sym typeface="Arial"/>
              </a:rPr>
              <a:t>Tıbbi Tanıtım ve Pazarlama</a:t>
            </a:r>
            <a:endParaRPr sz="4707">
              <a:solidFill>
                <a:srgbClr val="212529"/>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Muhasebe ve Finansman Alanı</a:t>
            </a:r>
            <a:endParaRPr/>
          </a:p>
        </p:txBody>
      </p:sp>
      <p:sp>
        <p:nvSpPr>
          <p:cNvPr id="138" name="Google Shape;13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4"/>
          <p:cNvPicPr preferRelativeResize="0"/>
          <p:nvPr/>
        </p:nvPicPr>
        <p:blipFill>
          <a:blip r:embed="rId3">
            <a:alphaModFix/>
          </a:blip>
          <a:stretch>
            <a:fillRect/>
          </a:stretch>
        </p:blipFill>
        <p:spPr>
          <a:xfrm>
            <a:off x="5039600" y="1774375"/>
            <a:ext cx="3691851" cy="2172626"/>
          </a:xfrm>
          <a:prstGeom prst="rect">
            <a:avLst/>
          </a:prstGeom>
          <a:noFill/>
          <a:ln>
            <a:noFill/>
          </a:ln>
        </p:spPr>
      </p:pic>
      <p:sp>
        <p:nvSpPr>
          <p:cNvPr id="140" name="Google Shape;140;p24"/>
          <p:cNvSpPr txBox="1"/>
          <p:nvPr/>
        </p:nvSpPr>
        <p:spPr>
          <a:xfrm>
            <a:off x="625175" y="1558625"/>
            <a:ext cx="37536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solidFill>
                  <a:srgbClr val="FF0000"/>
                </a:solidFill>
                <a:highlight>
                  <a:srgbClr val="FFFFFF"/>
                </a:highlight>
              </a:rPr>
              <a:t>Dallar </a:t>
            </a:r>
            <a:endParaRPr>
              <a:solidFill>
                <a:srgbClr val="FF0000"/>
              </a:solidFill>
              <a:highlight>
                <a:srgbClr val="FFFFFF"/>
              </a:highlight>
            </a:endParaRPr>
          </a:p>
          <a:p>
            <a:pPr indent="0" lvl="0" marL="0" rtl="0" algn="l">
              <a:spcBef>
                <a:spcPts val="0"/>
              </a:spcBef>
              <a:spcAft>
                <a:spcPts val="0"/>
              </a:spcAft>
              <a:buNone/>
            </a:pPr>
            <a:r>
              <a:rPr lang="tr" sz="1200">
                <a:solidFill>
                  <a:srgbClr val="0000FF"/>
                </a:solidFill>
                <a:highlight>
                  <a:srgbClr val="FFFFFF"/>
                </a:highlight>
              </a:rPr>
              <a:t>Bilgisayarlı Muhasebe:</a:t>
            </a:r>
            <a:endParaRPr sz="1200">
              <a:solidFill>
                <a:srgbClr val="0000FF"/>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Tanımı: Muhasebecilik mesleğinin gerektirdiği, ticari işletmelerin faaliyetlerine ait belgelerin tasnif, kayıt, dosyalama ve arşivleme işlemlerini bilgisayar ortamında yapma yeterliklerini kazandırmaya yönelik eğitim ve öğretim verilen daldır. Amacı: Bilgisayarlı muhasebe elemanlığı mesleğinin yeterliklerine sahip meslek elemanları yetiştirmek amaçlanmaktadır</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tr" sz="1200">
                <a:solidFill>
                  <a:srgbClr val="0000FF"/>
                </a:solidFill>
                <a:highlight>
                  <a:srgbClr val="FFFFFF"/>
                </a:highlight>
              </a:rPr>
              <a:t>Dış Ticaret Ofis Hizmetleri:</a:t>
            </a:r>
            <a:endParaRPr sz="1200">
              <a:solidFill>
                <a:srgbClr val="0000FF"/>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Tanım: Dış ticaret ofis elemanlığı mesleğinin gerektirdiği hizmetleri yürütmek için gerekli olan işlemleri takip etmeve dış ticaret muhasebe kayıtlarını tutma yeterliklerini kazandırmaya yönelik eğitim ve öğretim verilen daldır. Amacı: Dış ticaret ofis elemanlığı mesleğinin yeterliklerine sahip meslek elemanları yetiştirmek amaçlanmaktadır.</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 </a:t>
            </a:r>
            <a:endParaRPr/>
          </a:p>
        </p:txBody>
      </p:sp>
      <p:sp>
        <p:nvSpPr>
          <p:cNvPr id="146" name="Google Shape;14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7" name="Google Shape;147;p25"/>
          <p:cNvSpPr txBox="1"/>
          <p:nvPr/>
        </p:nvSpPr>
        <p:spPr>
          <a:xfrm>
            <a:off x="658550" y="1612300"/>
            <a:ext cx="2974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1200">
                <a:solidFill>
                  <a:srgbClr val="FF0000"/>
                </a:solidFill>
                <a:highlight>
                  <a:srgbClr val="FFFFFF"/>
                </a:highlight>
              </a:rPr>
              <a:t>İstihdam Alanları:</a:t>
            </a:r>
            <a:endParaRPr sz="1200">
              <a:solidFill>
                <a:srgbClr val="FF0000"/>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Muhasebe ve Finansman alanından mezun olan öğrenciler, seçtikleri dal/meslekte kazandıkları yeterlikler doğrultusunda;</a:t>
            </a:r>
            <a:endParaRPr sz="1200">
              <a:solidFill>
                <a:srgbClr val="212529"/>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 Finans, muhasebe ve dış ticaret gibi ticari faaliyeti olan her türdeki kurum/kuruluşlar,</a:t>
            </a:r>
            <a:endParaRPr sz="1200">
              <a:solidFill>
                <a:srgbClr val="212529"/>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 Muhasebe, muhasebe ve mali müşavirlik, yeminli mali müşavirlikler,</a:t>
            </a:r>
            <a:endParaRPr sz="1200">
              <a:solidFill>
                <a:srgbClr val="212529"/>
              </a:solidFill>
              <a:highlight>
                <a:srgbClr val="FFFFFF"/>
              </a:highlight>
            </a:endParaRPr>
          </a:p>
          <a:p>
            <a:pPr indent="0" lvl="0" marL="0" rtl="0" algn="l">
              <a:spcBef>
                <a:spcPts val="0"/>
              </a:spcBef>
              <a:spcAft>
                <a:spcPts val="0"/>
              </a:spcAft>
              <a:buNone/>
            </a:pPr>
            <a:r>
              <a:rPr lang="tr" sz="1200">
                <a:solidFill>
                  <a:srgbClr val="212529"/>
                </a:solidFill>
                <a:highlight>
                  <a:srgbClr val="FFFFFF"/>
                </a:highlight>
              </a:rPr>
              <a:t>- Şirket ve işletmelerin muhasebe birimleri vb. yerlerde çalışabilirler.</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tr" sz="1200">
                <a:solidFill>
                  <a:srgbClr val="FF0000"/>
                </a:solidFill>
                <a:latin typeface="Arial"/>
                <a:ea typeface="Arial"/>
                <a:cs typeface="Arial"/>
                <a:sym typeface="Arial"/>
              </a:rPr>
              <a:t>Alandan  mezun olan öğrencilerimiz aşağıdaki ön lisans programlarını tercih etmeleri halinde ek puanları ile yerleştirilecektir.</a:t>
            </a:r>
            <a:endParaRPr/>
          </a:p>
        </p:txBody>
      </p:sp>
      <p:sp>
        <p:nvSpPr>
          <p:cNvPr id="153" name="Google Shape;15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3">
                  <a:extLst>
                    <a:ext uri="{A12FA001-AC4F-418D-AE19-62706E023703}">
                      <ahyp:hlinkClr val="tx"/>
                    </a:ext>
                  </a:extLst>
                </a:hlinkClick>
              </a:rPr>
              <a:t>Bankacılık ve Sigortacılık</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4">
                  <a:extLst>
                    <a:ext uri="{A12FA001-AC4F-418D-AE19-62706E023703}">
                      <ahyp:hlinkClr val="tx"/>
                    </a:ext>
                  </a:extLst>
                </a:hlinkClick>
              </a:rPr>
              <a:t>Deniz Brokerliği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5">
                  <a:extLst>
                    <a:ext uri="{A12FA001-AC4F-418D-AE19-62706E023703}">
                      <ahyp:hlinkClr val="tx"/>
                    </a:ext>
                  </a:extLst>
                </a:hlinkClick>
              </a:rPr>
              <a:t>Deniz ve Liman işletmeciliği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6">
                  <a:extLst>
                    <a:ext uri="{A12FA001-AC4F-418D-AE19-62706E023703}">
                      <ahyp:hlinkClr val="tx"/>
                    </a:ext>
                  </a:extLst>
                </a:hlinkClick>
              </a:rPr>
              <a:t>Dış Ticaret</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7">
                  <a:extLst>
                    <a:ext uri="{A12FA001-AC4F-418D-AE19-62706E023703}">
                      <ahyp:hlinkClr val="tx"/>
                    </a:ext>
                  </a:extLst>
                </a:hlinkClick>
              </a:rPr>
              <a:t>Emlak ve Emlak Yönetimi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8">
                  <a:extLst>
                    <a:ext uri="{A12FA001-AC4F-418D-AE19-62706E023703}">
                      <ahyp:hlinkClr val="tx"/>
                    </a:ext>
                  </a:extLst>
                </a:hlinkClick>
              </a:rPr>
              <a:t>Enerji Tesisleri işletmeciliği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9">
                  <a:extLst>
                    <a:ext uri="{A12FA001-AC4F-418D-AE19-62706E023703}">
                      <ahyp:hlinkClr val="tx"/>
                    </a:ext>
                  </a:extLst>
                </a:hlinkClick>
              </a:rPr>
              <a:t>Hava Lojistiği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10">
                  <a:extLst>
                    <a:ext uri="{A12FA001-AC4F-418D-AE19-62706E023703}">
                      <ahyp:hlinkClr val="tx"/>
                    </a:ext>
                  </a:extLst>
                </a:hlinkClick>
              </a:rPr>
              <a:t>İnsan Kaynakları Yönetimi</a:t>
            </a:r>
            <a:endParaRPr sz="1000">
              <a:solidFill>
                <a:srgbClr val="000000"/>
              </a:solidFill>
              <a:highlight>
                <a:srgbClr val="FEFEFE"/>
              </a:highlight>
              <a:latin typeface="Arial"/>
              <a:ea typeface="Arial"/>
              <a:cs typeface="Arial"/>
              <a:sym typeface="Arial"/>
            </a:endParaRPr>
          </a:p>
          <a:p>
            <a:pPr indent="0" lvl="0" marL="0" rtl="0" algn="l">
              <a:lnSpc>
                <a:spcPct val="150000"/>
              </a:lnSpc>
              <a:spcBef>
                <a:spcPts val="0"/>
              </a:spcBef>
              <a:spcAft>
                <a:spcPts val="0"/>
              </a:spcAft>
              <a:buNone/>
            </a:pPr>
            <a:r>
              <a:rPr lang="tr" sz="1000">
                <a:solidFill>
                  <a:srgbClr val="000000"/>
                </a:solidFill>
                <a:highlight>
                  <a:srgbClr val="FEFEFE"/>
                </a:highlight>
                <a:uFill>
                  <a:noFill/>
                </a:uFill>
                <a:latin typeface="Arial"/>
                <a:ea typeface="Arial"/>
                <a:cs typeface="Arial"/>
                <a:sym typeface="Arial"/>
                <a:hlinkClick r:id="rId11">
                  <a:extLst>
                    <a:ext uri="{A12FA001-AC4F-418D-AE19-62706E023703}">
                      <ahyp:hlinkClr val="tx"/>
                    </a:ext>
                  </a:extLst>
                </a:hlinkClick>
              </a:rPr>
              <a:t>İşletme Yönetimi</a:t>
            </a:r>
            <a:endParaRPr sz="1000">
              <a:solidFill>
                <a:srgbClr val="000000"/>
              </a:solidFill>
              <a:highlight>
                <a:srgbClr val="FEFEFE"/>
              </a:highlight>
              <a:latin typeface="Arial"/>
              <a:ea typeface="Arial"/>
              <a:cs typeface="Arial"/>
              <a:sym typeface="Arial"/>
            </a:endParaRPr>
          </a:p>
          <a:p>
            <a:pPr indent="0" lvl="0" marL="0" rtl="0" algn="l">
              <a:spcBef>
                <a:spcPts val="0"/>
              </a:spcBef>
              <a:spcAft>
                <a:spcPts val="0"/>
              </a:spcAft>
              <a:buNone/>
            </a:pPr>
            <a:r>
              <a:t/>
            </a:r>
            <a:endParaRPr sz="1000">
              <a:solidFill>
                <a:srgbClr val="000000"/>
              </a:solidFill>
              <a:highlight>
                <a:srgbClr val="FEFEFE"/>
              </a:highlight>
              <a:latin typeface="Arial"/>
              <a:ea typeface="Arial"/>
              <a:cs typeface="Arial"/>
              <a:sym typeface="Arial"/>
            </a:endParaRPr>
          </a:p>
          <a:p>
            <a:pPr indent="0" lvl="0" marL="0" rtl="0" algn="l">
              <a:spcBef>
                <a:spcPts val="0"/>
              </a:spcBef>
              <a:spcAft>
                <a:spcPts val="0"/>
              </a:spcAft>
              <a:buNone/>
            </a:pPr>
            <a:r>
              <a:t/>
            </a:r>
            <a:endParaRPr sz="1000">
              <a:solidFill>
                <a:srgbClr val="000000"/>
              </a:solidFill>
              <a:highlight>
                <a:srgbClr val="FEFEFE"/>
              </a:highlight>
              <a:latin typeface="Arial"/>
              <a:ea typeface="Arial"/>
              <a:cs typeface="Arial"/>
              <a:sym typeface="Arial"/>
            </a:endParaRPr>
          </a:p>
          <a:p>
            <a:pPr indent="0" lvl="0" marL="0" rtl="0" algn="l">
              <a:spcBef>
                <a:spcPts val="0"/>
              </a:spcBef>
              <a:spcAft>
                <a:spcPts val="1200"/>
              </a:spcAft>
              <a:buNone/>
            </a:pPr>
            <a:r>
              <a:t/>
            </a:r>
            <a:endParaRPr/>
          </a:p>
        </p:txBody>
      </p:sp>
      <p:sp>
        <p:nvSpPr>
          <p:cNvPr id="154" name="Google Shape;154;p26"/>
          <p:cNvSpPr txBox="1"/>
          <p:nvPr/>
        </p:nvSpPr>
        <p:spPr>
          <a:xfrm>
            <a:off x="6017775" y="2861275"/>
            <a:ext cx="2554800" cy="195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tr" sz="1000">
                <a:highlight>
                  <a:srgbClr val="FEFEFE"/>
                </a:highlight>
                <a:uFill>
                  <a:noFill/>
                </a:uFill>
                <a:hlinkClick r:id="rId12"/>
              </a:rPr>
              <a:t>Sağlık Kurumlan işletmeciliği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3"/>
              </a:rPr>
              <a:t>Sivil Hava Ulaştırma işletmeciliği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4"/>
              </a:rPr>
              <a:t>Sivil Havacılık Kabin Hizmetleri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5"/>
              </a:rPr>
              <a:t>Sosyal Güvenlik</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6"/>
              </a:rPr>
              <a:t>Tarımsal işletmecilik</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7"/>
              </a:rPr>
              <a:t>Turizm ve Otel işletmeciliği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8"/>
              </a:rPr>
              <a:t>Turizm ve Seyahat Hizmetleri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19"/>
              </a:rPr>
              <a:t>Uçuş Harekât Yöneticiliği</a:t>
            </a:r>
            <a:endParaRPr>
              <a:latin typeface="Lato"/>
              <a:ea typeface="Lato"/>
              <a:cs typeface="Lato"/>
              <a:sym typeface="Lato"/>
            </a:endParaRPr>
          </a:p>
        </p:txBody>
      </p:sp>
      <p:sp>
        <p:nvSpPr>
          <p:cNvPr id="155" name="Google Shape;155;p26"/>
          <p:cNvSpPr txBox="1"/>
          <p:nvPr/>
        </p:nvSpPr>
        <p:spPr>
          <a:xfrm>
            <a:off x="2815875" y="1748575"/>
            <a:ext cx="2668500" cy="241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tr" sz="1000">
                <a:highlight>
                  <a:srgbClr val="FEFEFE"/>
                </a:highlight>
                <a:uFill>
                  <a:noFill/>
                </a:uFill>
                <a:hlinkClick r:id="rId20"/>
              </a:rPr>
              <a:t>Kooperatifçilik</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1"/>
              </a:rPr>
              <a:t>Lojistik</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2"/>
              </a:rPr>
              <a:t>Maliye</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3"/>
              </a:rPr>
              <a:t>Marina işletme</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4"/>
              </a:rPr>
              <a:t>Marina ve Yat işletmeciliği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5"/>
              </a:rPr>
              <a:t>Marka iletişimi</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6"/>
              </a:rPr>
              <a:t>Menkul Kıymetler ve Sermaye Piyasası</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7"/>
              </a:rPr>
              <a:t>Muhasebe ve Vergi Uygulamaları</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8"/>
              </a:rPr>
              <a:t>Pazarlama</a:t>
            </a:r>
            <a:endParaRPr sz="1000">
              <a:highlight>
                <a:srgbClr val="FEFEFE"/>
              </a:highlight>
            </a:endParaRPr>
          </a:p>
          <a:p>
            <a:pPr indent="0" lvl="0" marL="0" rtl="0" algn="l">
              <a:lnSpc>
                <a:spcPct val="150000"/>
              </a:lnSpc>
              <a:spcBef>
                <a:spcPts val="0"/>
              </a:spcBef>
              <a:spcAft>
                <a:spcPts val="0"/>
              </a:spcAft>
              <a:buNone/>
            </a:pPr>
            <a:r>
              <a:rPr lang="tr" sz="1000">
                <a:highlight>
                  <a:srgbClr val="FEFEFE"/>
                </a:highlight>
                <a:uFill>
                  <a:noFill/>
                </a:uFill>
                <a:hlinkClick r:id="rId29"/>
              </a:rPr>
              <a:t>Perakende Satış ve Mağaza Yönetimi</a:t>
            </a:r>
            <a:endParaRPr>
              <a:latin typeface="Lato"/>
              <a:ea typeface="Lato"/>
              <a:cs typeface="Lato"/>
              <a:sym typeface="Lato"/>
            </a:endParaRPr>
          </a:p>
        </p:txBody>
      </p:sp>
      <p:pic>
        <p:nvPicPr>
          <p:cNvPr id="156" name="Google Shape;156;p26"/>
          <p:cNvPicPr preferRelativeResize="0"/>
          <p:nvPr/>
        </p:nvPicPr>
        <p:blipFill>
          <a:blip r:embed="rId30">
            <a:alphaModFix/>
          </a:blip>
          <a:stretch>
            <a:fillRect/>
          </a:stretch>
        </p:blipFill>
        <p:spPr>
          <a:xfrm>
            <a:off x="5985475" y="1017438"/>
            <a:ext cx="2619375"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Pazarlama ve </a:t>
            </a:r>
            <a:r>
              <a:rPr lang="tr"/>
              <a:t>Perakende</a:t>
            </a:r>
            <a:r>
              <a:rPr lang="tr"/>
              <a:t> Alanı</a:t>
            </a:r>
            <a:endParaRPr/>
          </a:p>
        </p:txBody>
      </p:sp>
      <p:sp>
        <p:nvSpPr>
          <p:cNvPr id="162" name="Google Shape;16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3" name="Google Shape;163;p27"/>
          <p:cNvSpPr txBox="1"/>
          <p:nvPr/>
        </p:nvSpPr>
        <p:spPr>
          <a:xfrm>
            <a:off x="675400" y="1285875"/>
            <a:ext cx="2584800" cy="3273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lang="tr" sz="1100">
                <a:solidFill>
                  <a:srgbClr val="FF0000"/>
                </a:solidFill>
              </a:rPr>
              <a:t> Satış Elemanlığı:</a:t>
            </a:r>
            <a:endParaRPr sz="1100">
              <a:solidFill>
                <a:srgbClr val="FF0000"/>
              </a:solidFill>
            </a:endParaRPr>
          </a:p>
          <a:p>
            <a:pPr indent="0" lvl="0" marL="0" rtl="0" algn="l">
              <a:lnSpc>
                <a:spcPct val="115000"/>
              </a:lnSpc>
              <a:spcBef>
                <a:spcPts val="200"/>
              </a:spcBef>
              <a:spcAft>
                <a:spcPts val="0"/>
              </a:spcAft>
              <a:buNone/>
            </a:pPr>
            <a:r>
              <a:rPr lang="tr" sz="1200">
                <a:solidFill>
                  <a:srgbClr val="212529"/>
                </a:solidFill>
              </a:rPr>
              <a:t>Tanımı: Satış elemanlığının gerektirdiği satış işlemlerini yürütme, stok faaliyetlerini yapma ve bunlarla ilgili belgeleri düzenleme yeterliklerini kazandırmaya yönelik eğitim ve öğretim verilen daldır.</a:t>
            </a:r>
            <a:endParaRPr sz="1200">
              <a:solidFill>
                <a:srgbClr val="212529"/>
              </a:solidFill>
            </a:endParaRPr>
          </a:p>
          <a:p>
            <a:pPr indent="0" lvl="0" marL="0" rtl="0" algn="l">
              <a:lnSpc>
                <a:spcPct val="115000"/>
              </a:lnSpc>
              <a:spcBef>
                <a:spcPts val="1200"/>
              </a:spcBef>
              <a:spcAft>
                <a:spcPts val="0"/>
              </a:spcAft>
              <a:buNone/>
            </a:pPr>
            <a:r>
              <a:rPr lang="tr" sz="1200">
                <a:solidFill>
                  <a:srgbClr val="0000FF"/>
                </a:solidFill>
              </a:rPr>
              <a:t>Amacı:</a:t>
            </a:r>
            <a:r>
              <a:rPr lang="tr" sz="1200">
                <a:solidFill>
                  <a:srgbClr val="212529"/>
                </a:solidFill>
              </a:rPr>
              <a:t> Satış elemanı mesleğinin yeterliklerine sahip meslek elamanları yetiştirmek amaçlanmaktadır.</a:t>
            </a:r>
            <a:endParaRPr sz="1200">
              <a:solidFill>
                <a:srgbClr val="212529"/>
              </a:solidFill>
            </a:endParaRPr>
          </a:p>
          <a:p>
            <a:pPr indent="0" lvl="0" marL="0" rtl="0" algn="l">
              <a:spcBef>
                <a:spcPts val="1200"/>
              </a:spcBef>
              <a:spcAft>
                <a:spcPts val="0"/>
              </a:spcAft>
              <a:buNone/>
            </a:pPr>
            <a:r>
              <a:t/>
            </a:r>
            <a:endParaRPr>
              <a:latin typeface="Lato"/>
              <a:ea typeface="Lato"/>
              <a:cs typeface="Lato"/>
              <a:sym typeface="Lato"/>
            </a:endParaRPr>
          </a:p>
        </p:txBody>
      </p:sp>
      <p:sp>
        <p:nvSpPr>
          <p:cNvPr id="164" name="Google Shape;164;p27"/>
          <p:cNvSpPr txBox="1"/>
          <p:nvPr/>
        </p:nvSpPr>
        <p:spPr>
          <a:xfrm>
            <a:off x="3403025" y="1350825"/>
            <a:ext cx="2181900" cy="3273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lang="tr" sz="1100">
                <a:solidFill>
                  <a:srgbClr val="FF0000"/>
                </a:solidFill>
              </a:rPr>
              <a:t>Emlak Komisyonculuğu:</a:t>
            </a:r>
            <a:endParaRPr sz="1100">
              <a:solidFill>
                <a:srgbClr val="FF0000"/>
              </a:solidFill>
            </a:endParaRPr>
          </a:p>
          <a:p>
            <a:pPr indent="0" lvl="0" marL="0" rtl="0" algn="l">
              <a:lnSpc>
                <a:spcPct val="115000"/>
              </a:lnSpc>
              <a:spcBef>
                <a:spcPts val="200"/>
              </a:spcBef>
              <a:spcAft>
                <a:spcPts val="0"/>
              </a:spcAft>
              <a:buNone/>
            </a:pPr>
            <a:r>
              <a:rPr lang="tr" sz="1200">
                <a:solidFill>
                  <a:srgbClr val="212529"/>
                </a:solidFill>
              </a:rPr>
              <a:t>Tanım: Emlakçılığın gerektirdiği, alım, satım, kiralama ve emlak ile ilgili aracılık işleri yapma yeterliklerini kazandırmaya yönelik eğitim ve öğretim verilen daldır.</a:t>
            </a:r>
            <a:endParaRPr sz="1200">
              <a:solidFill>
                <a:srgbClr val="212529"/>
              </a:solidFill>
            </a:endParaRPr>
          </a:p>
          <a:p>
            <a:pPr indent="0" lvl="0" marL="0" rtl="0" algn="l">
              <a:lnSpc>
                <a:spcPct val="115000"/>
              </a:lnSpc>
              <a:spcBef>
                <a:spcPts val="1200"/>
              </a:spcBef>
              <a:spcAft>
                <a:spcPts val="0"/>
              </a:spcAft>
              <a:buNone/>
            </a:pPr>
            <a:r>
              <a:rPr lang="tr" sz="1200">
                <a:solidFill>
                  <a:srgbClr val="0000FF"/>
                </a:solidFill>
              </a:rPr>
              <a:t>Amacı: </a:t>
            </a:r>
            <a:r>
              <a:rPr lang="tr" sz="1200">
                <a:solidFill>
                  <a:srgbClr val="212529"/>
                </a:solidFill>
              </a:rPr>
              <a:t>Emlakçılık mesleğinin yeterliklerine sahip meslek elemanları yetiştirmek amaçlanmaktadır.</a:t>
            </a:r>
            <a:endParaRPr sz="1200">
              <a:solidFill>
                <a:srgbClr val="212529"/>
              </a:solidFill>
            </a:endParaRPr>
          </a:p>
          <a:p>
            <a:pPr indent="0" lvl="0" marL="0" rtl="0" algn="l">
              <a:spcBef>
                <a:spcPts val="1200"/>
              </a:spcBef>
              <a:spcAft>
                <a:spcPts val="0"/>
              </a:spcAft>
              <a:buNone/>
            </a:pPr>
            <a:r>
              <a:t/>
            </a:r>
            <a:endParaRPr>
              <a:latin typeface="Lato"/>
              <a:ea typeface="Lato"/>
              <a:cs typeface="Lato"/>
              <a:sym typeface="Lato"/>
            </a:endParaRPr>
          </a:p>
        </p:txBody>
      </p:sp>
      <p:sp>
        <p:nvSpPr>
          <p:cNvPr id="165" name="Google Shape;165;p27"/>
          <p:cNvSpPr txBox="1"/>
          <p:nvPr/>
        </p:nvSpPr>
        <p:spPr>
          <a:xfrm>
            <a:off x="6091650" y="1350825"/>
            <a:ext cx="2584800" cy="3060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lang="tr" sz="1100">
                <a:solidFill>
                  <a:srgbClr val="FF0000"/>
                </a:solidFill>
              </a:rPr>
              <a:t>Sigortacılık:</a:t>
            </a:r>
            <a:endParaRPr sz="1100">
              <a:solidFill>
                <a:srgbClr val="FF0000"/>
              </a:solidFill>
            </a:endParaRPr>
          </a:p>
          <a:p>
            <a:pPr indent="0" lvl="0" marL="0" rtl="0" algn="l">
              <a:lnSpc>
                <a:spcPct val="115000"/>
              </a:lnSpc>
              <a:spcBef>
                <a:spcPts val="200"/>
              </a:spcBef>
              <a:spcAft>
                <a:spcPts val="0"/>
              </a:spcAft>
              <a:buNone/>
            </a:pPr>
            <a:r>
              <a:rPr lang="tr" sz="1200">
                <a:solidFill>
                  <a:srgbClr val="212529"/>
                </a:solidFill>
              </a:rPr>
              <a:t>Tanım: Sigortacılığın gerektirdiği, mal, can ve diğer sigorta edilebilir riskleri belirleme, sigorta poliçesi satma, hasar takip işlemleri yapma yeterliklerini kazandırmaya yönelik eğitim ve öğretim verilen daldır.</a:t>
            </a:r>
            <a:endParaRPr sz="1200">
              <a:solidFill>
                <a:srgbClr val="212529"/>
              </a:solidFill>
            </a:endParaRPr>
          </a:p>
          <a:p>
            <a:pPr indent="0" lvl="0" marL="0" rtl="0" algn="l">
              <a:lnSpc>
                <a:spcPct val="115000"/>
              </a:lnSpc>
              <a:spcBef>
                <a:spcPts val="1200"/>
              </a:spcBef>
              <a:spcAft>
                <a:spcPts val="0"/>
              </a:spcAft>
              <a:buNone/>
            </a:pPr>
            <a:r>
              <a:rPr lang="tr" sz="1200">
                <a:solidFill>
                  <a:srgbClr val="0000FF"/>
                </a:solidFill>
              </a:rPr>
              <a:t>Amacı:</a:t>
            </a:r>
            <a:r>
              <a:rPr lang="tr" sz="1200">
                <a:solidFill>
                  <a:srgbClr val="212529"/>
                </a:solidFill>
              </a:rPr>
              <a:t> Sigortacılık mesleğinin yeterliklerine sahip meslek elemanları yetiştirmek amaçlanmaktadır.</a:t>
            </a:r>
            <a:endParaRPr sz="1200">
              <a:solidFill>
                <a:srgbClr val="212529"/>
              </a:solidFill>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tr" sz="1200">
                <a:solidFill>
                  <a:srgbClr val="FF0000"/>
                </a:solidFill>
                <a:latin typeface="Arial"/>
                <a:ea typeface="Arial"/>
                <a:cs typeface="Arial"/>
                <a:sym typeface="Arial"/>
              </a:rPr>
              <a:t>Alandan  mezun olan öğrencilerimiz aşağıdaki ön lisans programlarını tercih etmeleri halinde ek puanları ile yerleştirilecektir.</a:t>
            </a:r>
            <a:endParaRPr/>
          </a:p>
        </p:txBody>
      </p:sp>
      <p:sp>
        <p:nvSpPr>
          <p:cNvPr id="171" name="Google Shape;17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2" name="Google Shape;172;p28"/>
          <p:cNvSpPr txBox="1"/>
          <p:nvPr/>
        </p:nvSpPr>
        <p:spPr>
          <a:xfrm>
            <a:off x="714375" y="1571625"/>
            <a:ext cx="77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73" name="Google Shape;173;p28"/>
          <p:cNvSpPr txBox="1"/>
          <p:nvPr/>
        </p:nvSpPr>
        <p:spPr>
          <a:xfrm>
            <a:off x="714375" y="1571625"/>
            <a:ext cx="2220900" cy="207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Bankacılık ve Sigortacılık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Çağrı Merkezi Hizmetleri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Deniz Brokerlığı</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Deniz ve Liman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Dış Ticaret</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Emlak ve Emlak Yönetimi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Enerji Tesisleri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Hava Lojistiği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insan Kaynakları Yönetimi</a:t>
            </a:r>
            <a:endParaRPr sz="105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latin typeface="Lato"/>
              <a:ea typeface="Lato"/>
              <a:cs typeface="Lato"/>
              <a:sym typeface="Lato"/>
            </a:endParaRPr>
          </a:p>
        </p:txBody>
      </p:sp>
      <p:sp>
        <p:nvSpPr>
          <p:cNvPr id="174" name="Google Shape;174;p28"/>
          <p:cNvSpPr txBox="1"/>
          <p:nvPr/>
        </p:nvSpPr>
        <p:spPr>
          <a:xfrm>
            <a:off x="3571875" y="1688525"/>
            <a:ext cx="21432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işletme Yönetimi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Kooperatifçilik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Lojistik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Marina işletme</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Marina ve Yat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Marka iletişimi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Menkul Kıymetler ve Sermaye Piyasası</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Moda Yönetimi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Muhasebe ve Vergi Uygulamaları</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Pazarlama</a:t>
            </a:r>
            <a:endParaRPr sz="105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latin typeface="Lato"/>
              <a:ea typeface="Lato"/>
              <a:cs typeface="Lato"/>
              <a:sym typeface="Lato"/>
            </a:endParaRPr>
          </a:p>
        </p:txBody>
      </p:sp>
      <p:sp>
        <p:nvSpPr>
          <p:cNvPr id="175" name="Google Shape;175;p28"/>
          <p:cNvSpPr txBox="1"/>
          <p:nvPr/>
        </p:nvSpPr>
        <p:spPr>
          <a:xfrm>
            <a:off x="5779950" y="1805425"/>
            <a:ext cx="2792700" cy="300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Perakende Satış ve Mağaza Yönetimi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Posta Hizmetleri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Reklamcılık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Sağlık Kurumları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Sivil Hava Ulaştırma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Sivil Havacılık Kabin Hizmetleri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Sosyal Güvenlik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Tarımsal işletmecilik</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Tarımsal Ürünler Muhafaza ve Depolama Teknolojisi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Tıbbi Tanıtım ve Pazarlama</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Turizm ve Otel işletmeciliği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Turizm ve Seyahat Hizmetleri</a:t>
            </a:r>
            <a:endParaRPr sz="105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tr" sz="1050">
                <a:highlight>
                  <a:srgbClr val="FFFFFF"/>
                </a:highlight>
                <a:latin typeface="Open Sans"/>
                <a:ea typeface="Open Sans"/>
                <a:cs typeface="Open Sans"/>
                <a:sym typeface="Open Sans"/>
              </a:rPr>
              <a:t>Uçuş Harekat Yöneticiliği</a:t>
            </a:r>
            <a:endParaRPr sz="105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latin typeface="Lato"/>
              <a:ea typeface="Lato"/>
              <a:cs typeface="Lato"/>
              <a:sym typeface="Lato"/>
            </a:endParaRPr>
          </a:p>
        </p:txBody>
      </p:sp>
      <p:pic>
        <p:nvPicPr>
          <p:cNvPr id="176" name="Google Shape;176;p28"/>
          <p:cNvPicPr preferRelativeResize="0"/>
          <p:nvPr/>
        </p:nvPicPr>
        <p:blipFill>
          <a:blip r:embed="rId3">
            <a:alphaModFix/>
          </a:blip>
          <a:stretch>
            <a:fillRect/>
          </a:stretch>
        </p:blipFill>
        <p:spPr>
          <a:xfrm>
            <a:off x="595750" y="3338072"/>
            <a:ext cx="2705100" cy="132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Okula İlişkin Görseller</a:t>
            </a:r>
            <a:endParaRPr/>
          </a:p>
        </p:txBody>
      </p:sp>
      <p:sp>
        <p:nvSpPr>
          <p:cNvPr id="182" name="Google Shape;18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3" name="Google Shape;183;p29"/>
          <p:cNvPicPr preferRelativeResize="0"/>
          <p:nvPr/>
        </p:nvPicPr>
        <p:blipFill>
          <a:blip r:embed="rId3">
            <a:alphaModFix/>
          </a:blip>
          <a:stretch>
            <a:fillRect/>
          </a:stretch>
        </p:blipFill>
        <p:spPr>
          <a:xfrm>
            <a:off x="385775" y="1017450"/>
            <a:ext cx="8277650" cy="3944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flipH="1" rot="10800000">
            <a:off x="311700" y="340650"/>
            <a:ext cx="8520600" cy="5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9" name="Google Shape;189;p30"/>
          <p:cNvSpPr txBox="1"/>
          <p:nvPr>
            <p:ph idx="1" type="body"/>
          </p:nvPr>
        </p:nvSpPr>
        <p:spPr>
          <a:xfrm>
            <a:off x="311700" y="488225"/>
            <a:ext cx="8520600" cy="408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0" name="Google Shape;190;p30"/>
          <p:cNvPicPr preferRelativeResize="0"/>
          <p:nvPr/>
        </p:nvPicPr>
        <p:blipFill>
          <a:blip r:embed="rId3">
            <a:alphaModFix/>
          </a:blip>
          <a:stretch>
            <a:fillRect/>
          </a:stretch>
        </p:blipFill>
        <p:spPr>
          <a:xfrm>
            <a:off x="311700" y="533650"/>
            <a:ext cx="3685025" cy="2610499"/>
          </a:xfrm>
          <a:prstGeom prst="rect">
            <a:avLst/>
          </a:prstGeom>
          <a:noFill/>
          <a:ln>
            <a:noFill/>
          </a:ln>
        </p:spPr>
      </p:pic>
      <p:pic>
        <p:nvPicPr>
          <p:cNvPr id="191" name="Google Shape;191;p30"/>
          <p:cNvPicPr preferRelativeResize="0"/>
          <p:nvPr/>
        </p:nvPicPr>
        <p:blipFill>
          <a:blip r:embed="rId4">
            <a:alphaModFix/>
          </a:blip>
          <a:stretch>
            <a:fillRect/>
          </a:stretch>
        </p:blipFill>
        <p:spPr>
          <a:xfrm>
            <a:off x="4314625" y="2384400"/>
            <a:ext cx="4238950" cy="2384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flipH="1" rot="10800000">
            <a:off x="311700" y="226950"/>
            <a:ext cx="8520600" cy="16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7" name="Google Shape;197;p31"/>
          <p:cNvSpPr txBox="1"/>
          <p:nvPr>
            <p:ph idx="1" type="body"/>
          </p:nvPr>
        </p:nvSpPr>
        <p:spPr>
          <a:xfrm>
            <a:off x="311700" y="510950"/>
            <a:ext cx="8520600" cy="405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8" name="Google Shape;198;p31"/>
          <p:cNvPicPr preferRelativeResize="0"/>
          <p:nvPr/>
        </p:nvPicPr>
        <p:blipFill>
          <a:blip r:embed="rId3">
            <a:alphaModFix/>
          </a:blip>
          <a:stretch>
            <a:fillRect/>
          </a:stretch>
        </p:blipFill>
        <p:spPr>
          <a:xfrm>
            <a:off x="4572000" y="658550"/>
            <a:ext cx="3977800" cy="2214075"/>
          </a:xfrm>
          <a:prstGeom prst="rect">
            <a:avLst/>
          </a:prstGeom>
          <a:noFill/>
          <a:ln>
            <a:noFill/>
          </a:ln>
        </p:spPr>
      </p:pic>
      <p:pic>
        <p:nvPicPr>
          <p:cNvPr id="199" name="Google Shape;199;p31"/>
          <p:cNvPicPr preferRelativeResize="0"/>
          <p:nvPr/>
        </p:nvPicPr>
        <p:blipFill>
          <a:blip r:embed="rId4">
            <a:alphaModFix/>
          </a:blip>
          <a:stretch>
            <a:fillRect/>
          </a:stretch>
        </p:blipFill>
        <p:spPr>
          <a:xfrm>
            <a:off x="222650" y="2259550"/>
            <a:ext cx="4091975" cy="221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61000" y="124900"/>
            <a:ext cx="8520600" cy="590400"/>
          </a:xfrm>
          <a:prstGeom prst="rect">
            <a:avLst/>
          </a:prstGeom>
        </p:spPr>
        <p:txBody>
          <a:bodyPr anchorCtr="0" anchor="t" bIns="91425" lIns="91425" spcFirstLastPara="1" rIns="91425" wrap="square" tIns="91425">
            <a:normAutofit fontScale="90000"/>
          </a:bodyPr>
          <a:lstStyle/>
          <a:p>
            <a:pPr indent="0" lvl="0" marL="3200400" rtl="0" algn="l">
              <a:spcBef>
                <a:spcPts val="0"/>
              </a:spcBef>
              <a:spcAft>
                <a:spcPts val="0"/>
              </a:spcAft>
              <a:buNone/>
            </a:pPr>
            <a:r>
              <a:rPr lang="tr"/>
              <a:t>TARİHÇE</a:t>
            </a:r>
            <a:endParaRPr/>
          </a:p>
        </p:txBody>
      </p:sp>
      <p:sp>
        <p:nvSpPr>
          <p:cNvPr id="66" name="Google Shape;66;p14"/>
          <p:cNvSpPr txBox="1"/>
          <p:nvPr>
            <p:ph idx="1" type="body"/>
          </p:nvPr>
        </p:nvSpPr>
        <p:spPr>
          <a:xfrm>
            <a:off x="147600" y="760750"/>
            <a:ext cx="8684700" cy="380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tr"/>
              <a:t>														</a:t>
            </a:r>
            <a:endParaRPr/>
          </a:p>
        </p:txBody>
      </p:sp>
      <p:pic>
        <p:nvPicPr>
          <p:cNvPr id="67" name="Google Shape;67;p14"/>
          <p:cNvPicPr preferRelativeResize="0"/>
          <p:nvPr/>
        </p:nvPicPr>
        <p:blipFill>
          <a:blip r:embed="rId3">
            <a:alphaModFix/>
          </a:blip>
          <a:stretch>
            <a:fillRect/>
          </a:stretch>
        </p:blipFill>
        <p:spPr>
          <a:xfrm>
            <a:off x="425375" y="908350"/>
            <a:ext cx="3276125" cy="2861275"/>
          </a:xfrm>
          <a:prstGeom prst="rect">
            <a:avLst/>
          </a:prstGeom>
          <a:noFill/>
          <a:ln>
            <a:noFill/>
          </a:ln>
        </p:spPr>
      </p:pic>
      <p:sp>
        <p:nvSpPr>
          <p:cNvPr id="68" name="Google Shape;68;p14"/>
          <p:cNvSpPr txBox="1"/>
          <p:nvPr/>
        </p:nvSpPr>
        <p:spPr>
          <a:xfrm>
            <a:off x="4098900" y="976475"/>
            <a:ext cx="46665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1600">
                <a:latin typeface="Times New Roman"/>
                <a:ea typeface="Times New Roman"/>
                <a:cs typeface="Times New Roman"/>
                <a:sym typeface="Times New Roman"/>
              </a:rPr>
              <a:t>Alparslan Ortaokulu 1972-1973 öğretim yılında Balat´ ta bulunan Kırımlı Aslan Bey İlkokulunda 3 öğretmen 245 öğrenci ile eğitim ve öğretime başlamıştır. Bu okul binasının yetersiz olması nedeniyle 1973-1974 öğretim yılında Avcı bey İlkokuluna nakledilmiştir. Daha sonra aynı binada eğitim ve öğretim yapan Avcıbey İlkokulu ile birleşerek Alparslan İlköğretim Okulu adını almıştır. Okulumuz Alpaslan Ticaret ve Meslek Lisesi ilk defa 2000 yılında eğitim ve öğretime başlamıştır.</a:t>
            </a:r>
            <a:endParaRPr sz="18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391350"/>
            <a:ext cx="8520600" cy="6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5" name="Google Shape;205;p32"/>
          <p:cNvSpPr txBox="1"/>
          <p:nvPr>
            <p:ph idx="1" type="body"/>
          </p:nvPr>
        </p:nvSpPr>
        <p:spPr>
          <a:xfrm>
            <a:off x="311700" y="545000"/>
            <a:ext cx="8520600" cy="4023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6" name="Google Shape;206;p32"/>
          <p:cNvPicPr preferRelativeResize="0"/>
          <p:nvPr/>
        </p:nvPicPr>
        <p:blipFill>
          <a:blip r:embed="rId3">
            <a:alphaModFix/>
          </a:blip>
          <a:stretch>
            <a:fillRect/>
          </a:stretch>
        </p:blipFill>
        <p:spPr>
          <a:xfrm>
            <a:off x="311697" y="333175"/>
            <a:ext cx="4032951" cy="3114675"/>
          </a:xfrm>
          <a:prstGeom prst="rect">
            <a:avLst/>
          </a:prstGeom>
          <a:noFill/>
          <a:ln>
            <a:noFill/>
          </a:ln>
        </p:spPr>
      </p:pic>
      <p:pic>
        <p:nvPicPr>
          <p:cNvPr id="207" name="Google Shape;207;p32"/>
          <p:cNvPicPr preferRelativeResize="0"/>
          <p:nvPr/>
        </p:nvPicPr>
        <p:blipFill>
          <a:blip r:embed="rId4">
            <a:alphaModFix/>
          </a:blip>
          <a:stretch>
            <a:fillRect/>
          </a:stretch>
        </p:blipFill>
        <p:spPr>
          <a:xfrm>
            <a:off x="4470725" y="2316275"/>
            <a:ext cx="4361574" cy="260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91350"/>
            <a:ext cx="8520600" cy="13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5"/>
          <p:cNvSpPr txBox="1"/>
          <p:nvPr>
            <p:ph idx="1" type="body"/>
          </p:nvPr>
        </p:nvSpPr>
        <p:spPr>
          <a:xfrm>
            <a:off x="311700" y="613125"/>
            <a:ext cx="8520600" cy="3955800"/>
          </a:xfrm>
          <a:prstGeom prst="rect">
            <a:avLst/>
          </a:prstGeom>
        </p:spPr>
        <p:txBody>
          <a:bodyPr anchorCtr="0" anchor="t" bIns="91425" lIns="91425" spcFirstLastPara="1" rIns="91425" wrap="square" tIns="91425">
            <a:normAutofit/>
          </a:bodyPr>
          <a:lstStyle/>
          <a:p>
            <a:pPr indent="0" lvl="0" marL="457200" rtl="0" algn="r">
              <a:spcBef>
                <a:spcPts val="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r">
              <a:spcBef>
                <a:spcPts val="1200"/>
              </a:spcBef>
              <a:spcAft>
                <a:spcPts val="0"/>
              </a:spcAft>
              <a:buNone/>
            </a:pPr>
            <a:r>
              <a:t/>
            </a:r>
            <a:endParaRPr/>
          </a:p>
          <a:p>
            <a:pPr indent="0" lvl="0" marL="457200" rtl="0" algn="r">
              <a:spcBef>
                <a:spcPts val="1200"/>
              </a:spcBef>
              <a:spcAft>
                <a:spcPts val="0"/>
              </a:spcAft>
              <a:buNone/>
            </a:pPr>
            <a:r>
              <a:t/>
            </a:r>
            <a:endParaRPr/>
          </a:p>
          <a:p>
            <a:pPr indent="0" lvl="0" marL="457200" rtl="0" algn="r">
              <a:spcBef>
                <a:spcPts val="1200"/>
              </a:spcBef>
              <a:spcAft>
                <a:spcPts val="1200"/>
              </a:spcAft>
              <a:buNone/>
            </a:pPr>
            <a:r>
              <a:t/>
            </a:r>
            <a:endParaRPr/>
          </a:p>
        </p:txBody>
      </p:sp>
      <p:graphicFrame>
        <p:nvGraphicFramePr>
          <p:cNvPr id="75" name="Google Shape;75;p15"/>
          <p:cNvGraphicFramePr/>
          <p:nvPr/>
        </p:nvGraphicFramePr>
        <p:xfrm>
          <a:off x="152400" y="3859600"/>
          <a:ext cx="3000000" cy="3000000"/>
        </p:xfrm>
        <a:graphic>
          <a:graphicData uri="http://schemas.openxmlformats.org/drawingml/2006/table">
            <a:tbl>
              <a:tblPr>
                <a:noFill/>
                <a:tableStyleId>{2DA9D0C8-8C28-4FF2-A0E5-07C892523080}</a:tableStyleId>
              </a:tblPr>
              <a:tblGrid>
                <a:gridCol w="1114425"/>
                <a:gridCol w="5476875"/>
              </a:tblGrid>
              <a:tr h="6147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584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76" name="Google Shape;76;p15"/>
          <p:cNvPicPr preferRelativeResize="0"/>
          <p:nvPr/>
        </p:nvPicPr>
        <p:blipFill>
          <a:blip r:embed="rId3">
            <a:alphaModFix/>
          </a:blip>
          <a:stretch>
            <a:fillRect/>
          </a:stretch>
        </p:blipFill>
        <p:spPr>
          <a:xfrm>
            <a:off x="5518200" y="522450"/>
            <a:ext cx="3266250" cy="2049300"/>
          </a:xfrm>
          <a:prstGeom prst="rect">
            <a:avLst/>
          </a:prstGeom>
          <a:noFill/>
          <a:ln>
            <a:noFill/>
          </a:ln>
        </p:spPr>
      </p:pic>
      <p:pic>
        <p:nvPicPr>
          <p:cNvPr id="77" name="Google Shape;77;p15"/>
          <p:cNvPicPr preferRelativeResize="0"/>
          <p:nvPr/>
        </p:nvPicPr>
        <p:blipFill>
          <a:blip r:embed="rId4">
            <a:alphaModFix/>
          </a:blip>
          <a:stretch>
            <a:fillRect/>
          </a:stretch>
        </p:blipFill>
        <p:spPr>
          <a:xfrm>
            <a:off x="5518200" y="2736375"/>
            <a:ext cx="3266250" cy="2180400"/>
          </a:xfrm>
          <a:prstGeom prst="rect">
            <a:avLst/>
          </a:prstGeom>
          <a:noFill/>
          <a:ln>
            <a:noFill/>
          </a:ln>
        </p:spPr>
      </p:pic>
      <p:sp>
        <p:nvSpPr>
          <p:cNvPr id="78" name="Google Shape;78;p15"/>
          <p:cNvSpPr txBox="1"/>
          <p:nvPr/>
        </p:nvSpPr>
        <p:spPr>
          <a:xfrm>
            <a:off x="613125" y="1010525"/>
            <a:ext cx="4405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1200">
                <a:solidFill>
                  <a:srgbClr val="212529"/>
                </a:solidFill>
                <a:highlight>
                  <a:srgbClr val="FFFFFF"/>
                </a:highlight>
              </a:rPr>
              <a:t>Okulumuz İSMEP kapsamında yıkılıp yeniden yapılması planlandığından 2016- 2017 eğitim öğretim yılı 2. Dönem itibariyle Oruçgazi Ortaokulunda eğitim öğretime öğleden sonra eğitim-öğretim faaliyetlerine devam etmiştir. 2017-2018 Eğitim-öğretim dönemi itibarı ile Vatan Caddesi Ulubatlı Metro istasyonunda yer alan geçici prefabrik binada eğitim-öğretim faaliyetleri sürdürülmektedir.</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GENEL BİLGİLER</a:t>
            </a:r>
            <a:endParaRPr/>
          </a:p>
          <a:p>
            <a:pPr indent="0" lvl="0" marL="0" rtl="0" algn="l">
              <a:spcBef>
                <a:spcPts val="0"/>
              </a:spcBef>
              <a:spcAft>
                <a:spcPts val="0"/>
              </a:spcAft>
              <a:buNone/>
            </a:pPr>
            <a:r>
              <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a:solidFill>
                  <a:srgbClr val="212529"/>
                </a:solidFill>
              </a:rPr>
              <a:t>Web site:</a:t>
            </a:r>
            <a:r>
              <a:rPr lang="tr"/>
              <a:t>  </a:t>
            </a:r>
            <a:r>
              <a:rPr lang="tr" u="sng">
                <a:solidFill>
                  <a:schemeClr val="hlink"/>
                </a:solidFill>
                <a:hlinkClick r:id="rId3"/>
              </a:rPr>
              <a:t>http://alparslantml.meb.k12.tr/</a:t>
            </a:r>
            <a:r>
              <a:rPr lang="tr"/>
              <a:t> </a:t>
            </a:r>
            <a:endParaRPr/>
          </a:p>
          <a:p>
            <a:pPr indent="0" lvl="0" marL="0" rtl="0" algn="l">
              <a:spcBef>
                <a:spcPts val="1200"/>
              </a:spcBef>
              <a:spcAft>
                <a:spcPts val="1200"/>
              </a:spcAft>
              <a:buNone/>
            </a:pPr>
            <a:r>
              <a:rPr b="1" lang="tr">
                <a:solidFill>
                  <a:srgbClr val="000000"/>
                </a:solidFill>
              </a:rPr>
              <a:t>Tanıtım videosu: </a:t>
            </a:r>
            <a:r>
              <a:rPr lang="tr" u="sng">
                <a:solidFill>
                  <a:schemeClr val="hlink"/>
                </a:solidFill>
                <a:hlinkClick r:id="rId4"/>
              </a:rPr>
              <a:t>https://alparslantml.meb.k12.tr/icerikler/okulumuzun-tanitim-videosu_9759260.html</a:t>
            </a:r>
            <a:r>
              <a:rPr lang="t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flipH="1" rot="10800000">
            <a:off x="311700" y="246750"/>
            <a:ext cx="8520600" cy="14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11700" y="246750"/>
            <a:ext cx="8520600" cy="4322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91" name="Google Shape;91;p17"/>
          <p:cNvGraphicFramePr/>
          <p:nvPr/>
        </p:nvGraphicFramePr>
        <p:xfrm>
          <a:off x="569350" y="666750"/>
          <a:ext cx="3000000" cy="3000000"/>
        </p:xfrm>
        <a:graphic>
          <a:graphicData uri="http://schemas.openxmlformats.org/drawingml/2006/table">
            <a:tbl>
              <a:tblPr>
                <a:noFill/>
                <a:tableStyleId>{73DB6312-8A01-427B-991A-F2B6455D705F}</a:tableStyleId>
              </a:tblPr>
              <a:tblGrid>
                <a:gridCol w="4074100"/>
                <a:gridCol w="4074100"/>
              </a:tblGrid>
              <a:tr h="396200">
                <a:tc>
                  <a:txBody>
                    <a:bodyPr/>
                    <a:lstStyle/>
                    <a:p>
                      <a:pPr indent="0" lvl="0" marL="0" rtl="0" algn="l">
                        <a:spcBef>
                          <a:spcPts val="0"/>
                        </a:spcBef>
                        <a:spcAft>
                          <a:spcPts val="0"/>
                        </a:spcAft>
                        <a:buNone/>
                      </a:pPr>
                      <a:r>
                        <a:rPr lang="tr"/>
                        <a:t>Okul Müdürü</a:t>
                      </a:r>
                      <a:endParaRPr/>
                    </a:p>
                  </a:txBody>
                  <a:tcPr marT="91425" marB="91425" marR="91425" marL="91425"/>
                </a:tc>
                <a:tc>
                  <a:txBody>
                    <a:bodyPr/>
                    <a:lstStyle/>
                    <a:p>
                      <a:pPr indent="0" lvl="0" marL="0" rtl="0" algn="l">
                        <a:spcBef>
                          <a:spcPts val="0"/>
                        </a:spcBef>
                        <a:spcAft>
                          <a:spcPts val="0"/>
                        </a:spcAft>
                        <a:buNone/>
                      </a:pPr>
                      <a:r>
                        <a:rPr lang="tr"/>
                        <a:t>Mevlüt ULU</a:t>
                      </a:r>
                      <a:endParaRPr/>
                    </a:p>
                  </a:txBody>
                  <a:tcPr marT="91425" marB="91425" marR="91425" marL="91425"/>
                </a:tc>
              </a:tr>
              <a:tr h="396200">
                <a:tc>
                  <a:txBody>
                    <a:bodyPr/>
                    <a:lstStyle/>
                    <a:p>
                      <a:pPr indent="0" lvl="0" marL="0" rtl="0" algn="l">
                        <a:spcBef>
                          <a:spcPts val="0"/>
                        </a:spcBef>
                        <a:spcAft>
                          <a:spcPts val="0"/>
                        </a:spcAft>
                        <a:buNone/>
                      </a:pPr>
                      <a:r>
                        <a:rPr lang="tr"/>
                        <a:t>Öğretmen Sayısı</a:t>
                      </a:r>
                      <a:endParaRPr/>
                    </a:p>
                  </a:txBody>
                  <a:tcPr marT="91425" marB="91425" marR="91425" marL="91425"/>
                </a:tc>
                <a:tc>
                  <a:txBody>
                    <a:bodyPr/>
                    <a:lstStyle/>
                    <a:p>
                      <a:pPr indent="0" lvl="0" marL="0" rtl="0" algn="l">
                        <a:spcBef>
                          <a:spcPts val="0"/>
                        </a:spcBef>
                        <a:spcAft>
                          <a:spcPts val="0"/>
                        </a:spcAft>
                        <a:buNone/>
                      </a:pPr>
                      <a:r>
                        <a:rPr lang="tr"/>
                        <a:t>41</a:t>
                      </a:r>
                      <a:endParaRPr/>
                    </a:p>
                  </a:txBody>
                  <a:tcPr marT="91425" marB="91425" marR="91425" marL="91425"/>
                </a:tc>
              </a:tr>
              <a:tr h="396200">
                <a:tc>
                  <a:txBody>
                    <a:bodyPr/>
                    <a:lstStyle/>
                    <a:p>
                      <a:pPr indent="0" lvl="0" marL="0" rtl="0" algn="l">
                        <a:spcBef>
                          <a:spcPts val="0"/>
                        </a:spcBef>
                        <a:spcAft>
                          <a:spcPts val="0"/>
                        </a:spcAft>
                        <a:buNone/>
                      </a:pPr>
                      <a:r>
                        <a:rPr lang="tr"/>
                        <a:t>Öğrenci Sayısı</a:t>
                      </a:r>
                      <a:endParaRPr/>
                    </a:p>
                  </a:txBody>
                  <a:tcPr marT="91425" marB="91425" marR="91425" marL="91425"/>
                </a:tc>
                <a:tc>
                  <a:txBody>
                    <a:bodyPr/>
                    <a:lstStyle/>
                    <a:p>
                      <a:pPr indent="0" lvl="0" marL="0" rtl="0" algn="l">
                        <a:spcBef>
                          <a:spcPts val="0"/>
                        </a:spcBef>
                        <a:spcAft>
                          <a:spcPts val="0"/>
                        </a:spcAft>
                        <a:buNone/>
                      </a:pPr>
                      <a:r>
                        <a:rPr lang="tr"/>
                        <a:t>743</a:t>
                      </a:r>
                      <a:endParaRPr/>
                    </a:p>
                  </a:txBody>
                  <a:tcPr marT="91425" marB="91425" marR="91425" marL="91425"/>
                </a:tc>
              </a:tr>
              <a:tr h="396200">
                <a:tc>
                  <a:txBody>
                    <a:bodyPr/>
                    <a:lstStyle/>
                    <a:p>
                      <a:pPr indent="0" lvl="0" marL="0" rtl="0" algn="l">
                        <a:spcBef>
                          <a:spcPts val="0"/>
                        </a:spcBef>
                        <a:spcAft>
                          <a:spcPts val="0"/>
                        </a:spcAft>
                        <a:buNone/>
                      </a:pPr>
                      <a:r>
                        <a:rPr lang="tr"/>
                        <a:t>Öğretim şekli</a:t>
                      </a:r>
                      <a:endParaRPr/>
                    </a:p>
                  </a:txBody>
                  <a:tcPr marT="91425" marB="91425" marR="91425" marL="91425"/>
                </a:tc>
                <a:tc>
                  <a:txBody>
                    <a:bodyPr/>
                    <a:lstStyle/>
                    <a:p>
                      <a:pPr indent="0" lvl="0" marL="0" rtl="0" algn="l">
                        <a:spcBef>
                          <a:spcPts val="0"/>
                        </a:spcBef>
                        <a:spcAft>
                          <a:spcPts val="0"/>
                        </a:spcAft>
                        <a:buNone/>
                      </a:pPr>
                      <a:r>
                        <a:rPr lang="tr"/>
                        <a:t>Tekli Eğitim  (08.30-16.20) - Karma</a:t>
                      </a:r>
                      <a:endParaRPr/>
                    </a:p>
                  </a:txBody>
                  <a:tcPr marT="91425" marB="91425" marR="91425" marL="91425"/>
                </a:tc>
              </a:tr>
              <a:tr h="396200">
                <a:tc>
                  <a:txBody>
                    <a:bodyPr/>
                    <a:lstStyle/>
                    <a:p>
                      <a:pPr indent="0" lvl="0" marL="0" rtl="0" algn="l">
                        <a:spcBef>
                          <a:spcPts val="0"/>
                        </a:spcBef>
                        <a:spcAft>
                          <a:spcPts val="0"/>
                        </a:spcAft>
                        <a:buNone/>
                      </a:pPr>
                      <a:r>
                        <a:rPr lang="tr"/>
                        <a:t>Yerleştirme türü</a:t>
                      </a:r>
                      <a:endParaRPr/>
                    </a:p>
                  </a:txBody>
                  <a:tcPr marT="91425" marB="91425" marR="91425" marL="91425"/>
                </a:tc>
                <a:tc>
                  <a:txBody>
                    <a:bodyPr/>
                    <a:lstStyle/>
                    <a:p>
                      <a:pPr indent="0" lvl="0" marL="0" rtl="0" algn="l">
                        <a:spcBef>
                          <a:spcPts val="0"/>
                        </a:spcBef>
                        <a:spcAft>
                          <a:spcPts val="0"/>
                        </a:spcAft>
                        <a:buNone/>
                      </a:pPr>
                      <a:r>
                        <a:rPr lang="tr"/>
                        <a:t>Merkezi</a:t>
                      </a:r>
                      <a:endParaRPr/>
                    </a:p>
                  </a:txBody>
                  <a:tcPr marT="91425" marB="91425" marR="91425" marL="91425"/>
                </a:tc>
              </a:tr>
              <a:tr h="396200">
                <a:tc>
                  <a:txBody>
                    <a:bodyPr/>
                    <a:lstStyle/>
                    <a:p>
                      <a:pPr indent="0" lvl="0" marL="0" rtl="0" algn="l">
                        <a:spcBef>
                          <a:spcPts val="0"/>
                        </a:spcBef>
                        <a:spcAft>
                          <a:spcPts val="0"/>
                        </a:spcAft>
                        <a:buNone/>
                      </a:pPr>
                      <a:r>
                        <a:rPr lang="tr"/>
                        <a:t>Kütüphane</a:t>
                      </a:r>
                      <a:endParaRPr/>
                    </a:p>
                  </a:txBody>
                  <a:tcPr marT="91425" marB="91425" marR="91425" marL="91425"/>
                </a:tc>
                <a:tc>
                  <a:txBody>
                    <a:bodyPr/>
                    <a:lstStyle/>
                    <a:p>
                      <a:pPr indent="0" lvl="0" marL="0" rtl="0" algn="l">
                        <a:spcBef>
                          <a:spcPts val="0"/>
                        </a:spcBef>
                        <a:spcAft>
                          <a:spcPts val="0"/>
                        </a:spcAft>
                        <a:buNone/>
                      </a:pPr>
                      <a:r>
                        <a:rPr lang="tr"/>
                        <a:t>Var</a:t>
                      </a:r>
                      <a:endParaRPr/>
                    </a:p>
                  </a:txBody>
                  <a:tcPr marT="91425" marB="91425" marR="91425" marL="91425"/>
                </a:tc>
              </a:tr>
              <a:tr h="396200">
                <a:tc>
                  <a:txBody>
                    <a:bodyPr/>
                    <a:lstStyle/>
                    <a:p>
                      <a:pPr indent="0" lvl="0" marL="0" rtl="0" algn="l">
                        <a:spcBef>
                          <a:spcPts val="0"/>
                        </a:spcBef>
                        <a:spcAft>
                          <a:spcPts val="0"/>
                        </a:spcAft>
                        <a:buNone/>
                      </a:pPr>
                      <a:r>
                        <a:rPr lang="tr"/>
                        <a:t>Konferans Salonu</a:t>
                      </a:r>
                      <a:endParaRPr/>
                    </a:p>
                  </a:txBody>
                  <a:tcPr marT="91425" marB="91425" marR="91425" marL="91425"/>
                </a:tc>
                <a:tc>
                  <a:txBody>
                    <a:bodyPr/>
                    <a:lstStyle/>
                    <a:p>
                      <a:pPr indent="0" lvl="0" marL="0" rtl="0" algn="l">
                        <a:spcBef>
                          <a:spcPts val="0"/>
                        </a:spcBef>
                        <a:spcAft>
                          <a:spcPts val="0"/>
                        </a:spcAft>
                        <a:buNone/>
                      </a:pPr>
                      <a:r>
                        <a:rPr lang="tr"/>
                        <a:t>Var</a:t>
                      </a:r>
                      <a:endParaRPr/>
                    </a:p>
                  </a:txBody>
                  <a:tcPr marT="91425" marB="91425" marR="91425" marL="91425"/>
                </a:tc>
              </a:tr>
              <a:tr h="609575">
                <a:tc>
                  <a:txBody>
                    <a:bodyPr/>
                    <a:lstStyle/>
                    <a:p>
                      <a:pPr indent="0" lvl="0" marL="0" rtl="0" algn="l">
                        <a:spcBef>
                          <a:spcPts val="0"/>
                        </a:spcBef>
                        <a:spcAft>
                          <a:spcPts val="0"/>
                        </a:spcAft>
                        <a:buNone/>
                      </a:pPr>
                      <a:r>
                        <a:rPr lang="tr"/>
                        <a:t>Spor alanları</a:t>
                      </a:r>
                      <a:endParaRPr/>
                    </a:p>
                  </a:txBody>
                  <a:tcPr marT="91425" marB="91425" marR="91425" marL="91425"/>
                </a:tc>
                <a:tc>
                  <a:txBody>
                    <a:bodyPr/>
                    <a:lstStyle/>
                    <a:p>
                      <a:pPr indent="0" lvl="0" marL="0" rtl="0" algn="l">
                        <a:spcBef>
                          <a:spcPts val="0"/>
                        </a:spcBef>
                        <a:spcAft>
                          <a:spcPts val="0"/>
                        </a:spcAft>
                        <a:buNone/>
                      </a:pPr>
                      <a:r>
                        <a:rPr lang="tr"/>
                        <a:t>Basketbol, Voleybol ve Futbol sahası, Çok amaçlı Salon</a:t>
                      </a:r>
                      <a:endParaRPr/>
                    </a:p>
                  </a:txBody>
                  <a:tcPr marT="91425" marB="91425" marR="91425" marL="91425"/>
                </a:tc>
              </a:tr>
              <a:tr h="396200">
                <a:tc>
                  <a:txBody>
                    <a:bodyPr/>
                    <a:lstStyle/>
                    <a:p>
                      <a:pPr indent="0" lvl="0" marL="0" rtl="0" algn="l">
                        <a:spcBef>
                          <a:spcPts val="0"/>
                        </a:spcBef>
                        <a:spcAft>
                          <a:spcPts val="0"/>
                        </a:spcAft>
                        <a:buNone/>
                      </a:pPr>
                      <a:r>
                        <a:rPr lang="tr"/>
                        <a:t>Derslik Sayısı</a:t>
                      </a:r>
                      <a:endParaRPr/>
                    </a:p>
                  </a:txBody>
                  <a:tcPr marT="91425" marB="91425" marR="91425" marL="91425"/>
                </a:tc>
                <a:tc>
                  <a:txBody>
                    <a:bodyPr/>
                    <a:lstStyle/>
                    <a:p>
                      <a:pPr indent="0" lvl="0" marL="0" rtl="0" algn="l">
                        <a:spcBef>
                          <a:spcPts val="0"/>
                        </a:spcBef>
                        <a:spcAft>
                          <a:spcPts val="0"/>
                        </a:spcAft>
                        <a:buNone/>
                      </a:pPr>
                      <a:r>
                        <a:rPr lang="tr"/>
                        <a:t>26</a:t>
                      </a:r>
                      <a:endParaRPr/>
                    </a:p>
                  </a:txBody>
                  <a:tcPr marT="91425" marB="91425" marR="91425" marL="91425"/>
                </a:tc>
              </a:tr>
              <a:tr h="396200">
                <a:tc>
                  <a:txBody>
                    <a:bodyPr/>
                    <a:lstStyle/>
                    <a:p>
                      <a:pPr indent="0" lvl="0" marL="0" rtl="0" algn="l">
                        <a:spcBef>
                          <a:spcPts val="0"/>
                        </a:spcBef>
                        <a:spcAft>
                          <a:spcPts val="0"/>
                        </a:spcAft>
                        <a:buNone/>
                      </a:pPr>
                      <a:r>
                        <a:rPr lang="tr"/>
                        <a:t>Sınıf başına ortalam öğrenci sayısı</a:t>
                      </a:r>
                      <a:endParaRPr/>
                    </a:p>
                  </a:txBody>
                  <a:tcPr marT="91425" marB="91425" marR="91425" marL="91425"/>
                </a:tc>
                <a:tc>
                  <a:txBody>
                    <a:bodyPr/>
                    <a:lstStyle/>
                    <a:p>
                      <a:pPr indent="0" lvl="0" marL="0" rtl="0" algn="l">
                        <a:spcBef>
                          <a:spcPts val="0"/>
                        </a:spcBef>
                        <a:spcAft>
                          <a:spcPts val="0"/>
                        </a:spcAft>
                        <a:buNone/>
                      </a:pPr>
                      <a:r>
                        <a:rPr lang="tr"/>
                        <a:t>20</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Ulaşım</a:t>
            </a:r>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200">
              <a:solidFill>
                <a:srgbClr val="212529"/>
              </a:solidFill>
              <a:highlight>
                <a:srgbClr val="FFFFFF"/>
              </a:highlight>
              <a:latin typeface="Arial"/>
              <a:ea typeface="Arial"/>
              <a:cs typeface="Arial"/>
              <a:sym typeface="Arial"/>
            </a:endParaRPr>
          </a:p>
          <a:p>
            <a:pPr indent="0" lvl="0" marL="0" rtl="0" algn="l">
              <a:spcBef>
                <a:spcPts val="1200"/>
              </a:spcBef>
              <a:spcAft>
                <a:spcPts val="0"/>
              </a:spcAft>
              <a:buNone/>
            </a:pPr>
            <a:r>
              <a:rPr b="1" lang="tr" sz="1200">
                <a:solidFill>
                  <a:srgbClr val="212529"/>
                </a:solidFill>
                <a:highlight>
                  <a:srgbClr val="FFFFFF"/>
                </a:highlight>
                <a:latin typeface="Arial"/>
                <a:ea typeface="Arial"/>
                <a:cs typeface="Arial"/>
                <a:sym typeface="Arial"/>
              </a:rPr>
              <a:t>Adres </a:t>
            </a:r>
            <a:r>
              <a:rPr lang="tr" sz="1200">
                <a:solidFill>
                  <a:srgbClr val="212529"/>
                </a:solidFill>
                <a:highlight>
                  <a:srgbClr val="FFFFFF"/>
                </a:highlight>
                <a:latin typeface="Arial"/>
                <a:ea typeface="Arial"/>
                <a:cs typeface="Arial"/>
                <a:sym typeface="Arial"/>
              </a:rPr>
              <a:t>: Karagümrük Mah. Vatan Cad. No 84 34091 Fatih/İstanbul</a:t>
            </a:r>
            <a:endParaRPr sz="1200">
              <a:solidFill>
                <a:srgbClr val="212529"/>
              </a:solidFill>
              <a:highlight>
                <a:srgbClr val="FFFFFF"/>
              </a:highlight>
              <a:latin typeface="Arial"/>
              <a:ea typeface="Arial"/>
              <a:cs typeface="Arial"/>
              <a:sym typeface="Arial"/>
            </a:endParaRPr>
          </a:p>
          <a:p>
            <a:pPr indent="0" lvl="0" marL="0" rtl="0" algn="l">
              <a:spcBef>
                <a:spcPts val="1200"/>
              </a:spcBef>
              <a:spcAft>
                <a:spcPts val="0"/>
              </a:spcAft>
              <a:buNone/>
            </a:pPr>
            <a:r>
              <a:rPr b="1" lang="tr" sz="1200">
                <a:solidFill>
                  <a:srgbClr val="212529"/>
                </a:solidFill>
                <a:highlight>
                  <a:srgbClr val="FFFFFF"/>
                </a:highlight>
                <a:latin typeface="Arial"/>
                <a:ea typeface="Arial"/>
                <a:cs typeface="Arial"/>
                <a:sym typeface="Arial"/>
              </a:rPr>
              <a:t>Konum</a:t>
            </a:r>
            <a:r>
              <a:rPr lang="tr" sz="1200">
                <a:solidFill>
                  <a:srgbClr val="212529"/>
                </a:solidFill>
                <a:highlight>
                  <a:srgbClr val="FFFFFF"/>
                </a:highlight>
                <a:latin typeface="Arial"/>
                <a:ea typeface="Arial"/>
                <a:cs typeface="Arial"/>
                <a:sym typeface="Arial"/>
              </a:rPr>
              <a:t>: </a:t>
            </a:r>
            <a:r>
              <a:rPr lang="tr" sz="1200" u="sng">
                <a:solidFill>
                  <a:schemeClr val="hlink"/>
                </a:solidFill>
                <a:highlight>
                  <a:srgbClr val="FFFFFF"/>
                </a:highlight>
                <a:latin typeface="Arial"/>
                <a:ea typeface="Arial"/>
                <a:cs typeface="Arial"/>
                <a:sym typeface="Arial"/>
                <a:hlinkClick r:id="rId3"/>
              </a:rPr>
              <a:t>https://www.google.com/maps/place/Alparslan+Mesleki+ve+Teknik+Anadolu+Lisesi/@41.0245119,28.9287535,17z/data=!3m1!4b1!4m5!3m4!1s0x14caba0f7954e36b:0x73d4e050efaf5904!8m2!3d41.0245079!4d28.9309422?hl=tr-TR</a:t>
            </a:r>
            <a:r>
              <a:rPr lang="tr" sz="1200">
                <a:solidFill>
                  <a:srgbClr val="212529"/>
                </a:solidFill>
                <a:highlight>
                  <a:srgbClr val="FFFFFF"/>
                </a:highlight>
                <a:latin typeface="Arial"/>
                <a:ea typeface="Arial"/>
                <a:cs typeface="Arial"/>
                <a:sym typeface="Arial"/>
              </a:rPr>
              <a:t> </a:t>
            </a:r>
            <a:endParaRPr sz="1200">
              <a:solidFill>
                <a:srgbClr val="212529"/>
              </a:solidFill>
              <a:highlight>
                <a:srgbClr val="FFFFFF"/>
              </a:highlight>
              <a:latin typeface="Arial"/>
              <a:ea typeface="Arial"/>
              <a:cs typeface="Arial"/>
              <a:sym typeface="Arial"/>
            </a:endParaRPr>
          </a:p>
          <a:p>
            <a:pPr indent="0" lvl="0" marL="0" rtl="0" algn="l">
              <a:spcBef>
                <a:spcPts val="1200"/>
              </a:spcBef>
              <a:spcAft>
                <a:spcPts val="0"/>
              </a:spcAft>
              <a:buNone/>
            </a:pPr>
            <a:r>
              <a:rPr b="1" lang="tr" sz="1200">
                <a:solidFill>
                  <a:srgbClr val="212529"/>
                </a:solidFill>
                <a:highlight>
                  <a:srgbClr val="FFFFFF"/>
                </a:highlight>
                <a:latin typeface="Arial"/>
                <a:ea typeface="Arial"/>
                <a:cs typeface="Arial"/>
                <a:sym typeface="Arial"/>
              </a:rPr>
              <a:t>Tel:</a:t>
            </a:r>
            <a:r>
              <a:rPr lang="tr" sz="1200">
                <a:solidFill>
                  <a:srgbClr val="212529"/>
                </a:solidFill>
                <a:highlight>
                  <a:srgbClr val="FFFFFF"/>
                </a:highlight>
                <a:latin typeface="Arial"/>
                <a:ea typeface="Arial"/>
                <a:cs typeface="Arial"/>
                <a:sym typeface="Arial"/>
              </a:rPr>
              <a:t> 0212 525 0165</a:t>
            </a:r>
            <a:endParaRPr sz="1200">
              <a:solidFill>
                <a:srgbClr val="212529"/>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212529"/>
              </a:solidFill>
              <a:latin typeface="Arial"/>
              <a:ea typeface="Arial"/>
              <a:cs typeface="Arial"/>
              <a:sym typeface="Arial"/>
            </a:endParaRPr>
          </a:p>
          <a:p>
            <a:pPr indent="0" lvl="0" marL="0" rtl="0" algn="l">
              <a:spcBef>
                <a:spcPts val="1200"/>
              </a:spcBef>
              <a:spcAft>
                <a:spcPts val="0"/>
              </a:spcAft>
              <a:buNone/>
            </a:pPr>
            <a:r>
              <a:t/>
            </a:r>
            <a:endParaRPr sz="1200">
              <a:solidFill>
                <a:srgbClr val="212529"/>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212529"/>
              </a:solidFill>
              <a:highlight>
                <a:srgbClr val="FFFFFF"/>
              </a:highlight>
              <a:latin typeface="Arial"/>
              <a:ea typeface="Arial"/>
              <a:cs typeface="Arial"/>
              <a:sym typeface="Arial"/>
            </a:endParaRPr>
          </a:p>
          <a:p>
            <a:pPr indent="0" lvl="0" marL="0" rtl="0" algn="l">
              <a:spcBef>
                <a:spcPts val="1200"/>
              </a:spcBef>
              <a:spcAft>
                <a:spcPts val="1200"/>
              </a:spcAft>
              <a:buNone/>
            </a:pPr>
            <a:r>
              <a:rPr lang="tr" sz="1200">
                <a:solidFill>
                  <a:srgbClr val="8B8B8B"/>
                </a:solidFill>
                <a:highlight>
                  <a:srgbClr val="FFFFFF"/>
                </a:highlight>
                <a:latin typeface="Arial"/>
                <a:ea typeface="Arial"/>
                <a:cs typeface="Arial"/>
                <a:sym typeface="Arial"/>
              </a:rPr>
              <a:t> </a:t>
            </a:r>
            <a:endParaRPr sz="1200">
              <a:solidFill>
                <a:srgbClr val="8B8B8B"/>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3" name="Google Shape;10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1500">
                <a:solidFill>
                  <a:srgbClr val="FF0000"/>
                </a:solidFill>
                <a:highlight>
                  <a:srgbClr val="FFFFFF"/>
                </a:highlight>
                <a:latin typeface="Arial"/>
                <a:ea typeface="Arial"/>
                <a:cs typeface="Arial"/>
                <a:sym typeface="Arial"/>
              </a:rPr>
              <a:t>Metro</a:t>
            </a:r>
            <a:endParaRPr b="1" sz="1500">
              <a:solidFill>
                <a:srgbClr val="FF0000"/>
              </a:solidFill>
              <a:highlight>
                <a:srgbClr val="FFFFFF"/>
              </a:highlight>
              <a:latin typeface="Arial"/>
              <a:ea typeface="Arial"/>
              <a:cs typeface="Arial"/>
              <a:sym typeface="Arial"/>
            </a:endParaRPr>
          </a:p>
          <a:p>
            <a:pPr indent="0" lvl="0" marL="0" rtl="0" algn="l">
              <a:spcBef>
                <a:spcPts val="1200"/>
              </a:spcBef>
              <a:spcAft>
                <a:spcPts val="0"/>
              </a:spcAft>
              <a:buNone/>
            </a:pPr>
            <a:r>
              <a:rPr lang="tr" sz="1200">
                <a:solidFill>
                  <a:srgbClr val="212529"/>
                </a:solidFill>
                <a:latin typeface="Arial"/>
                <a:ea typeface="Arial"/>
                <a:cs typeface="Arial"/>
                <a:sym typeface="Arial"/>
              </a:rPr>
              <a:t>Okulumuzun önünde M1A Yenikapı-Atatürk Havalimanı Metro Hattı- Ulubatlı Metro istasyonu;</a:t>
            </a:r>
            <a:endParaRPr sz="1200">
              <a:solidFill>
                <a:srgbClr val="212529"/>
              </a:solidFill>
              <a:latin typeface="Arial"/>
              <a:ea typeface="Arial"/>
              <a:cs typeface="Arial"/>
              <a:sym typeface="Arial"/>
            </a:endParaRPr>
          </a:p>
          <a:p>
            <a:pPr indent="0" lvl="0" marL="901700" rtl="0" algn="l">
              <a:spcBef>
                <a:spcPts val="1200"/>
              </a:spcBef>
              <a:spcAft>
                <a:spcPts val="0"/>
              </a:spcAft>
              <a:buNone/>
            </a:pPr>
            <a:r>
              <a:rPr lang="tr" sz="1200">
                <a:solidFill>
                  <a:srgbClr val="212529"/>
                </a:solidFill>
                <a:latin typeface="Arial"/>
                <a:ea typeface="Arial"/>
                <a:cs typeface="Arial"/>
                <a:sym typeface="Arial"/>
              </a:rPr>
              <a:t>       	M1B Yenikapı-Kirazlı Metro Hattı-Ulubatlı metro istasyonu;</a:t>
            </a:r>
            <a:endParaRPr sz="1200">
              <a:solidFill>
                <a:srgbClr val="212529"/>
              </a:solidFill>
              <a:latin typeface="Arial"/>
              <a:ea typeface="Arial"/>
              <a:cs typeface="Arial"/>
              <a:sym typeface="Arial"/>
            </a:endParaRPr>
          </a:p>
          <a:p>
            <a:pPr indent="0" lvl="0" marL="0" rtl="0" algn="l">
              <a:spcBef>
                <a:spcPts val="1200"/>
              </a:spcBef>
              <a:spcAft>
                <a:spcPts val="0"/>
              </a:spcAft>
              <a:buNone/>
            </a:pPr>
            <a:r>
              <a:rPr lang="tr" sz="1200">
                <a:solidFill>
                  <a:srgbClr val="212529"/>
                </a:solidFill>
                <a:latin typeface="Arial"/>
                <a:ea typeface="Arial"/>
                <a:cs typeface="Arial"/>
                <a:sym typeface="Arial"/>
              </a:rPr>
              <a:t>400 metre mesafede T4- Topkapı-Mescid-i Selam Tramvay Hattı – Vatan istasyonu;</a:t>
            </a:r>
            <a:endParaRPr sz="1200">
              <a:solidFill>
                <a:srgbClr val="212529"/>
              </a:solidFill>
              <a:latin typeface="Arial"/>
              <a:ea typeface="Arial"/>
              <a:cs typeface="Arial"/>
              <a:sym typeface="Arial"/>
            </a:endParaRPr>
          </a:p>
          <a:p>
            <a:pPr indent="0" lvl="0" marL="0" rtl="0" algn="l">
              <a:spcBef>
                <a:spcPts val="1200"/>
              </a:spcBef>
              <a:spcAft>
                <a:spcPts val="0"/>
              </a:spcAft>
              <a:buNone/>
            </a:pPr>
            <a:r>
              <a:rPr b="1" lang="tr" sz="1500">
                <a:solidFill>
                  <a:srgbClr val="FF0000"/>
                </a:solidFill>
                <a:latin typeface="Arial"/>
                <a:ea typeface="Arial"/>
                <a:cs typeface="Arial"/>
                <a:sym typeface="Arial"/>
              </a:rPr>
              <a:t>Metrobüs </a:t>
            </a:r>
            <a:endParaRPr b="1" sz="1500">
              <a:solidFill>
                <a:srgbClr val="FF0000"/>
              </a:solidFill>
              <a:latin typeface="Arial"/>
              <a:ea typeface="Arial"/>
              <a:cs typeface="Arial"/>
              <a:sym typeface="Arial"/>
            </a:endParaRPr>
          </a:p>
          <a:p>
            <a:pPr indent="0" lvl="0" marL="0" rtl="0" algn="l">
              <a:spcBef>
                <a:spcPts val="1200"/>
              </a:spcBef>
              <a:spcAft>
                <a:spcPts val="1200"/>
              </a:spcAft>
              <a:buNone/>
            </a:pPr>
            <a:r>
              <a:rPr lang="tr" sz="1200">
                <a:solidFill>
                  <a:srgbClr val="212529"/>
                </a:solidFill>
                <a:highlight>
                  <a:srgbClr val="FFFFFF"/>
                </a:highlight>
                <a:latin typeface="Arial"/>
                <a:ea typeface="Arial"/>
                <a:cs typeface="Arial"/>
                <a:sym typeface="Arial"/>
              </a:rPr>
              <a:t>2 kilometre mesafede Beylikdüzü-Söğütlüçeşme Metrobüs Hattı-Edirnekapı istasyonu bulunmaktadır.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tr"/>
              <a:t>Otobüs Hatları: Okulumuzun önünde Ulubatlı otobüs durağı bulunmakta ve bu duraktan şu otobüsler geçmektedir.</a:t>
            </a:r>
            <a:endParaRPr/>
          </a:p>
          <a:p>
            <a:pPr indent="-308610" lvl="0" marL="457200" rtl="0" algn="l">
              <a:spcBef>
                <a:spcPts val="1200"/>
              </a:spcBef>
              <a:spcAft>
                <a:spcPts val="0"/>
              </a:spcAft>
              <a:buSzPct val="150000"/>
              <a:buChar char="●"/>
            </a:pPr>
            <a:r>
              <a:rPr lang="tr" sz="1200">
                <a:solidFill>
                  <a:srgbClr val="212529"/>
                </a:solidFill>
                <a:latin typeface="Arial"/>
                <a:ea typeface="Arial"/>
                <a:cs typeface="Arial"/>
                <a:sym typeface="Arial"/>
              </a:rPr>
              <a:t>31 Y    	Toki Ayazma – Yenikapı</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146 T 	Boğazköy / Bahçeşehir – Yenikapı</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336     	Arnavutköy – Eminönü</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78       	Başakşehir Metrokent / 4.Etap – Eminönü</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91E     	Göztepe Mahallesi / Beyazıt</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79T     	Kayabaşı Kiptaş – Taksim</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39       	Akşemsettin – Yenikapı</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146 B 	Başakşehir Metrokent – Eminönü</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88 A   	Yunus Emre Mahallesi – Yenikapı</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76 E    	Boğazköy / Bahçeşehir – Taksim</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32 T    	Cevatpaşa – Taksim</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97 GE	Güneşli – Eminönü</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89 T    	Atakent Mahllesi – Taksim</a:t>
            </a:r>
            <a:endParaRPr sz="1200">
              <a:solidFill>
                <a:srgbClr val="212529"/>
              </a:solidFill>
              <a:latin typeface="Arial"/>
              <a:ea typeface="Arial"/>
              <a:cs typeface="Arial"/>
              <a:sym typeface="Arial"/>
            </a:endParaRPr>
          </a:p>
          <a:p>
            <a:pPr indent="-308610" lvl="0" marL="457200" rtl="0" algn="l">
              <a:spcBef>
                <a:spcPts val="0"/>
              </a:spcBef>
              <a:spcAft>
                <a:spcPts val="0"/>
              </a:spcAft>
              <a:buSzPct val="150000"/>
              <a:buChar char="●"/>
            </a:pPr>
            <a:r>
              <a:rPr lang="tr" sz="1200">
                <a:solidFill>
                  <a:srgbClr val="212529"/>
                </a:solidFill>
                <a:latin typeface="Arial"/>
                <a:ea typeface="Arial"/>
                <a:cs typeface="Arial"/>
                <a:sym typeface="Arial"/>
              </a:rPr>
              <a:t>39 D   	Yeşilpınar – Yenikapı</a:t>
            </a:r>
            <a:endParaRPr sz="1200">
              <a:solidFill>
                <a:srgbClr val="212529"/>
              </a:solidFill>
              <a:latin typeface="Arial"/>
              <a:ea typeface="Arial"/>
              <a:cs typeface="Arial"/>
              <a:sym typeface="Arial"/>
            </a:endParaRPr>
          </a:p>
          <a:p>
            <a:pPr indent="-308610" lvl="0" marL="457200" rtl="0" algn="l">
              <a:spcBef>
                <a:spcPts val="0"/>
              </a:spcBef>
              <a:spcAft>
                <a:spcPts val="0"/>
              </a:spcAft>
              <a:buSzPct val="100000"/>
              <a:buChar char="●"/>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16885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BÖLÜMLER</a:t>
            </a:r>
            <a:endParaRPr/>
          </a:p>
        </p:txBody>
      </p:sp>
      <p:sp>
        <p:nvSpPr>
          <p:cNvPr id="115" name="Google Shape;115;p21"/>
          <p:cNvSpPr txBox="1"/>
          <p:nvPr>
            <p:ph idx="1" type="body"/>
          </p:nvPr>
        </p:nvSpPr>
        <p:spPr>
          <a:xfrm>
            <a:off x="311700" y="857250"/>
            <a:ext cx="8520600" cy="371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1"/>
          <p:cNvPicPr preferRelativeResize="0"/>
          <p:nvPr/>
        </p:nvPicPr>
        <p:blipFill>
          <a:blip r:embed="rId3">
            <a:alphaModFix/>
          </a:blip>
          <a:stretch>
            <a:fillRect/>
          </a:stretch>
        </p:blipFill>
        <p:spPr>
          <a:xfrm>
            <a:off x="4987625" y="873475"/>
            <a:ext cx="3404750" cy="1871025"/>
          </a:xfrm>
          <a:prstGeom prst="rect">
            <a:avLst/>
          </a:prstGeom>
          <a:noFill/>
          <a:ln>
            <a:noFill/>
          </a:ln>
        </p:spPr>
      </p:pic>
      <p:pic>
        <p:nvPicPr>
          <p:cNvPr id="117" name="Google Shape;117;p21"/>
          <p:cNvPicPr preferRelativeResize="0"/>
          <p:nvPr/>
        </p:nvPicPr>
        <p:blipFill>
          <a:blip r:embed="rId4">
            <a:alphaModFix/>
          </a:blip>
          <a:stretch>
            <a:fillRect/>
          </a:stretch>
        </p:blipFill>
        <p:spPr>
          <a:xfrm>
            <a:off x="443350" y="935175"/>
            <a:ext cx="3505200" cy="1636575"/>
          </a:xfrm>
          <a:prstGeom prst="rect">
            <a:avLst/>
          </a:prstGeom>
          <a:noFill/>
          <a:ln>
            <a:noFill/>
          </a:ln>
        </p:spPr>
      </p:pic>
      <p:pic>
        <p:nvPicPr>
          <p:cNvPr id="118" name="Google Shape;118;p21"/>
          <p:cNvPicPr preferRelativeResize="0"/>
          <p:nvPr/>
        </p:nvPicPr>
        <p:blipFill>
          <a:blip r:embed="rId5">
            <a:alphaModFix/>
          </a:blip>
          <a:stretch>
            <a:fillRect/>
          </a:stretch>
        </p:blipFill>
        <p:spPr>
          <a:xfrm>
            <a:off x="2225450" y="2918050"/>
            <a:ext cx="3644725" cy="175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