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 id="269" r:id="rId15"/>
    <p:sldId id="270" r:id="rId16"/>
    <p:sldId id="271" r:id="rId17"/>
    <p:sldId id="274" r:id="rId18"/>
    <p:sldId id="273" r:id="rId19"/>
    <p:sldId id="281" r:id="rId20"/>
    <p:sldId id="275" r:id="rId21"/>
    <p:sldId id="276" r:id="rId22"/>
    <p:sldId id="277" r:id="rId23"/>
    <p:sldId id="278" r:id="rId24"/>
    <p:sldId id="279" r:id="rId25"/>
    <p:sldId id="280" r:id="rId26"/>
    <p:sldId id="272"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14.09.2021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14.09.2021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14.09.2021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14.09.2021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14.09.2021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14.09.2021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14.09.2021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14.09.2021</a:t>
            </a:fld>
            <a:endParaRPr lang="tr-TR"/>
          </a:p>
        </p:txBody>
      </p:sp>
      <p:sp>
        <p:nvSpPr>
          <p:cNvPr id="8" name="7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9" name="8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14.09.2021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14.09.2021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D9F75050-0E15-4C5B-92B0-66D068882F1F}" type="datetimeFigureOut">
              <a:rPr lang="tr-TR" smtClean="0"/>
              <a:pPr/>
              <a:t>14.09.2021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9F75050-0E15-4C5B-92B0-66D068882F1F}" type="datetimeFigureOut">
              <a:rPr lang="tr-TR" smtClean="0"/>
              <a:pPr/>
              <a:t>14.09.2021</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2857496"/>
            <a:ext cx="7215238" cy="2781304"/>
          </a:xfrm>
        </p:spPr>
        <p:txBody>
          <a:bodyPr>
            <a:normAutofit/>
          </a:bodyPr>
          <a:lstStyle/>
          <a:p>
            <a:pPr algn="ctr">
              <a:lnSpc>
                <a:spcPct val="150000"/>
              </a:lnSpc>
            </a:pPr>
            <a:r>
              <a:rPr lang="tr-TR" sz="2800" dirty="0" smtClean="0">
                <a:solidFill>
                  <a:schemeClr val="accent6">
                    <a:lumMod val="75000"/>
                  </a:schemeClr>
                </a:solidFill>
                <a:latin typeface="+mn-lt"/>
              </a:rPr>
              <a:t>OKUL</a:t>
            </a:r>
            <a:r>
              <a:rPr lang="tr-TR" sz="3200" dirty="0" smtClean="0">
                <a:solidFill>
                  <a:schemeClr val="accent6">
                    <a:lumMod val="75000"/>
                  </a:schemeClr>
                </a:solidFill>
              </a:rPr>
              <a:t> REHBERLİK VE PSİKOLOJİK DANIŞMA SERVİSİNİN İŞLEYİŞİ</a:t>
            </a:r>
            <a:endParaRPr lang="tr-TR" sz="3200" dirty="0">
              <a:solidFill>
                <a:schemeClr val="accent6">
                  <a:lumMod val="7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214282" y="285728"/>
            <a:ext cx="2042605" cy="1141397"/>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7615262" cy="4525963"/>
          </a:xfrm>
        </p:spPr>
        <p:txBody>
          <a:bodyPr>
            <a:noAutofit/>
          </a:bodyPr>
          <a:lstStyle/>
          <a:p>
            <a:pPr>
              <a:lnSpc>
                <a:spcPct val="150000"/>
              </a:lnSpc>
              <a:buNone/>
            </a:pPr>
            <a:r>
              <a:rPr lang="tr-TR" sz="1200" i="1" dirty="0" smtClean="0">
                <a:effectLst>
                  <a:outerShdw blurRad="38100" dist="38100" dir="2700000" algn="tl">
                    <a:srgbClr val="000000">
                      <a:alpha val="43137"/>
                    </a:srgbClr>
                  </a:outerShdw>
                </a:effectLst>
              </a:rPr>
              <a:t>          Görevleri;</a:t>
            </a:r>
          </a:p>
          <a:p>
            <a:pPr>
              <a:lnSpc>
                <a:spcPct val="150000"/>
              </a:lnSpc>
              <a:buFont typeface="Courier New" pitchFamily="49" charset="0"/>
              <a:buChar char="o"/>
            </a:pPr>
            <a:r>
              <a:rPr lang="tr-TR" sz="1100" dirty="0" smtClean="0"/>
              <a:t>Eğitim kurumuna ait özel hedeflerin belirlenmesinde görüş bildirir. </a:t>
            </a:r>
          </a:p>
          <a:p>
            <a:pPr>
              <a:lnSpc>
                <a:spcPct val="150000"/>
              </a:lnSpc>
              <a:buFont typeface="Courier New" pitchFamily="49" charset="0"/>
              <a:buChar char="o"/>
            </a:pPr>
            <a:r>
              <a:rPr lang="tr-TR" sz="1100" dirty="0" smtClean="0"/>
              <a:t>Rehberlik ve psikolojik danışma servisince hazırlanan okul rehberlik ve psikolojik danışma programını</a:t>
            </a:r>
          </a:p>
          <a:p>
            <a:pPr>
              <a:lnSpc>
                <a:spcPct val="150000"/>
              </a:lnSpc>
              <a:buNone/>
            </a:pPr>
            <a:r>
              <a:rPr lang="tr-TR" sz="1100" dirty="0" smtClean="0"/>
              <a:t>inceler ve görüşlerini bildirir. Programın uygulanması için gerekli önlemleri alarak yürütülecek çalışmaları</a:t>
            </a:r>
          </a:p>
          <a:p>
            <a:pPr>
              <a:lnSpc>
                <a:spcPct val="150000"/>
              </a:lnSpc>
              <a:buNone/>
            </a:pPr>
            <a:r>
              <a:rPr lang="tr-TR" sz="1100" dirty="0" smtClean="0"/>
              <a:t>karara bağlar. </a:t>
            </a:r>
          </a:p>
          <a:p>
            <a:pPr>
              <a:lnSpc>
                <a:spcPct val="150000"/>
              </a:lnSpc>
              <a:buFont typeface="Courier New" pitchFamily="49" charset="0"/>
              <a:buChar char="o"/>
            </a:pPr>
            <a:r>
              <a:rPr lang="tr-TR" sz="1100" dirty="0" smtClean="0"/>
              <a:t>Eğitim ortamında; öğrenciler, aileler, idareciler ve öğretmenler arasında etkili iletişim kurulabilmesi için</a:t>
            </a:r>
          </a:p>
          <a:p>
            <a:pPr>
              <a:lnSpc>
                <a:spcPct val="150000"/>
              </a:lnSpc>
              <a:buNone/>
            </a:pPr>
            <a:r>
              <a:rPr lang="tr-TR" sz="1100" dirty="0" smtClean="0"/>
              <a:t>yapılacak çalışmaları belirler. </a:t>
            </a:r>
          </a:p>
          <a:p>
            <a:pPr>
              <a:lnSpc>
                <a:spcPct val="150000"/>
              </a:lnSpc>
              <a:buFont typeface="Courier New" pitchFamily="49" charset="0"/>
              <a:buChar char="o"/>
            </a:pPr>
            <a:r>
              <a:rPr lang="tr-TR" sz="1100" dirty="0" smtClean="0"/>
              <a:t>Yapılacak çalışmalarda ilgili kurum ve kuruluşlar ile iş birliğinin sağlanması için gerekli faaliyetleri planlar. </a:t>
            </a:r>
          </a:p>
          <a:p>
            <a:pPr>
              <a:lnSpc>
                <a:spcPct val="150000"/>
              </a:lnSpc>
              <a:buFont typeface="Courier New" pitchFamily="49" charset="0"/>
              <a:buChar char="o"/>
            </a:pPr>
            <a:r>
              <a:rPr lang="tr-TR" sz="1100" dirty="0" smtClean="0"/>
              <a:t>Öğrencilerin sosyal duygusal, akademik ve kariyer gelişimleri ile ilgili yapılacak çalışmalar için görüş</a:t>
            </a:r>
          </a:p>
          <a:p>
            <a:pPr>
              <a:lnSpc>
                <a:spcPct val="150000"/>
              </a:lnSpc>
              <a:buNone/>
            </a:pPr>
            <a:r>
              <a:rPr lang="tr-TR" sz="1100" dirty="0" smtClean="0"/>
              <a:t>bildirir.</a:t>
            </a:r>
          </a:p>
          <a:p>
            <a:pPr>
              <a:lnSpc>
                <a:spcPct val="150000"/>
              </a:lnSpc>
              <a:buFont typeface="Courier New" pitchFamily="49" charset="0"/>
              <a:buChar char="o"/>
            </a:pPr>
            <a:r>
              <a:rPr lang="tr-TR" sz="1100" dirty="0" smtClean="0"/>
              <a:t>Okulda gerçekleştirilecek </a:t>
            </a:r>
            <a:r>
              <a:rPr lang="tr-TR" sz="1100" dirty="0" err="1" smtClean="0"/>
              <a:t>psikososyal</a:t>
            </a:r>
            <a:r>
              <a:rPr lang="tr-TR" sz="1100" dirty="0" smtClean="0"/>
              <a:t> destek hizmetlerinin okul rehberlik ve psikolojik danışma</a:t>
            </a:r>
          </a:p>
          <a:p>
            <a:pPr>
              <a:lnSpc>
                <a:spcPct val="150000"/>
              </a:lnSpc>
              <a:buNone/>
            </a:pPr>
            <a:r>
              <a:rPr lang="tr-TR" sz="1100" dirty="0" smtClean="0"/>
              <a:t>programına eklenmesi hususlarında görüş bildirir. </a:t>
            </a:r>
          </a:p>
          <a:p>
            <a:pPr>
              <a:lnSpc>
                <a:spcPct val="150000"/>
              </a:lnSpc>
              <a:buFont typeface="Courier New" pitchFamily="49" charset="0"/>
              <a:buChar char="o"/>
            </a:pPr>
            <a:r>
              <a:rPr lang="tr-TR" sz="1100" dirty="0" smtClean="0"/>
              <a:t>İhtiyaç olması durumunda okulda gerçekleştirilecek </a:t>
            </a:r>
            <a:r>
              <a:rPr lang="tr-TR" sz="1100" dirty="0" err="1" smtClean="0"/>
              <a:t>psikososyal</a:t>
            </a:r>
            <a:r>
              <a:rPr lang="tr-TR" sz="1100" dirty="0" smtClean="0"/>
              <a:t> destek hizmetlerinde görev alır. Bu</a:t>
            </a:r>
          </a:p>
          <a:p>
            <a:pPr>
              <a:lnSpc>
                <a:spcPct val="150000"/>
              </a:lnSpc>
              <a:buNone/>
            </a:pPr>
            <a:r>
              <a:rPr lang="tr-TR" sz="1100" dirty="0" smtClean="0"/>
              <a:t>kapsamdaki faaliyetler Bakanlıkça hazırlanan yönerge doğrultusunda yürütülür. </a:t>
            </a:r>
            <a:endParaRPr lang="tr-TR" sz="1100" dirty="0"/>
          </a:p>
        </p:txBody>
      </p:sp>
      <p:sp>
        <p:nvSpPr>
          <p:cNvPr id="5" name="1 Başlık"/>
          <p:cNvSpPr>
            <a:spLocks noGrp="1"/>
          </p:cNvSpPr>
          <p:nvPr>
            <p:ph type="title"/>
          </p:nvPr>
        </p:nvSpPr>
        <p:spPr>
          <a:xfrm>
            <a:off x="857224" y="428604"/>
            <a:ext cx="6143668" cy="785818"/>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tr-TR" sz="2000" dirty="0" smtClean="0"/>
              <a:t>Rehberlik Ve Psikolojik Danışma Hizmetleri Yürütme Komisyonu</a:t>
            </a:r>
            <a:endParaRPr lang="tr-TR" sz="2000" b="1" dirty="0">
              <a:latin typeface="Calibri" pitchFamily="34" charset="0"/>
              <a:cs typeface="Calibri"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7929586" y="142852"/>
            <a:ext cx="1022744" cy="57150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28736"/>
            <a:ext cx="7972452" cy="4697427"/>
          </a:xfrm>
        </p:spPr>
        <p:txBody>
          <a:bodyPr>
            <a:noAutofit/>
          </a:bodyPr>
          <a:lstStyle/>
          <a:p>
            <a:pPr>
              <a:lnSpc>
                <a:spcPct val="170000"/>
              </a:lnSpc>
            </a:pPr>
            <a:r>
              <a:rPr lang="tr-TR" sz="1000" dirty="0" smtClean="0"/>
              <a:t>Sınıf rehberlik programı etkinliklerini uygular. </a:t>
            </a:r>
          </a:p>
          <a:p>
            <a:pPr>
              <a:lnSpc>
                <a:spcPct val="170000"/>
              </a:lnSpc>
            </a:pPr>
            <a:r>
              <a:rPr lang="tr-TR" sz="1000" dirty="0" smtClean="0"/>
              <a:t>Bireyi tanıma çalışmaları kapsamında bireyi tanıma tekniklerini uygular, değerlendirmelerini raporlaştırarak öğrencilere</a:t>
            </a:r>
          </a:p>
          <a:p>
            <a:pPr>
              <a:lnSpc>
                <a:spcPct val="170000"/>
              </a:lnSpc>
              <a:buNone/>
            </a:pPr>
            <a:r>
              <a:rPr lang="tr-TR" sz="1000" dirty="0" smtClean="0"/>
              <a:t>geribildirimde bulunur ve ilgililerle paylaşır. </a:t>
            </a:r>
          </a:p>
          <a:p>
            <a:pPr>
              <a:lnSpc>
                <a:spcPct val="170000"/>
              </a:lnSpc>
            </a:pPr>
            <a:r>
              <a:rPr lang="tr-TR" sz="1000" dirty="0" smtClean="0"/>
              <a:t>Bilgi verme çalışmaları kapsamında öğrencilerin sosyal duygusal, akademik ve kariyer gelişim alanlarında ihtiyaç duydukları bilgileri</a:t>
            </a:r>
          </a:p>
          <a:p>
            <a:pPr>
              <a:lnSpc>
                <a:spcPct val="170000"/>
              </a:lnSpc>
              <a:buNone/>
            </a:pPr>
            <a:r>
              <a:rPr lang="tr-TR" sz="1000" dirty="0" smtClean="0"/>
              <a:t>bireysel çalışmalar, grup çalışmaları veya yayın hazırlama yoluyla öğrencilerle paylaşır. </a:t>
            </a:r>
          </a:p>
          <a:p>
            <a:pPr>
              <a:lnSpc>
                <a:spcPct val="170000"/>
              </a:lnSpc>
            </a:pPr>
            <a:r>
              <a:rPr lang="tr-TR" sz="1000" dirty="0" smtClean="0"/>
              <a:t>Yöneltme ve izleme çalışmaları kapsamında bireyi tanıma ve bilgi verme hizmeti sunarak öğrenciyi kendine uygun olan eğitim</a:t>
            </a:r>
          </a:p>
          <a:p>
            <a:pPr>
              <a:lnSpc>
                <a:spcPct val="170000"/>
              </a:lnSpc>
              <a:buNone/>
            </a:pPr>
            <a:r>
              <a:rPr lang="tr-TR" sz="1000" dirty="0" smtClean="0"/>
              <a:t>kurumuna, alana, dala, staja, işe, mesleğe, okul içi ya da okul dışı sosyal ve kültürel etkinliklere yöneltir ve öğrencinin gelişimini izler.</a:t>
            </a:r>
          </a:p>
          <a:p>
            <a:pPr>
              <a:lnSpc>
                <a:spcPct val="170000"/>
              </a:lnSpc>
              <a:buNone/>
            </a:pPr>
            <a:r>
              <a:rPr lang="tr-TR" sz="1000" dirty="0" smtClean="0"/>
              <a:t>Merkezî sınavlara ait tercih dönemlerinde görev alır. </a:t>
            </a:r>
          </a:p>
          <a:p>
            <a:pPr>
              <a:lnSpc>
                <a:spcPct val="170000"/>
              </a:lnSpc>
            </a:pPr>
            <a:r>
              <a:rPr lang="tr-TR" sz="1000" dirty="0" smtClean="0"/>
              <a:t>Öğrencilerin sosyal duygusal, akademik ve kariyer gelişimlerinin desteklenmesi, kendilerini keşfetmeleri, duygusal, düşünsel,</a:t>
            </a:r>
          </a:p>
          <a:p>
            <a:pPr>
              <a:lnSpc>
                <a:spcPct val="170000"/>
              </a:lnSpc>
              <a:buNone/>
            </a:pPr>
            <a:r>
              <a:rPr lang="tr-TR" sz="1000" dirty="0" smtClean="0"/>
              <a:t>davranışsal düzeyde kapasitelerinin güçlendirilmesi, iyileştirme ve geliştirme amacıyla formasyonu uygun olan rehber öğretmen/psikolojik</a:t>
            </a:r>
          </a:p>
          <a:p>
            <a:pPr>
              <a:lnSpc>
                <a:spcPct val="170000"/>
              </a:lnSpc>
              <a:buNone/>
            </a:pPr>
            <a:r>
              <a:rPr lang="tr-TR" sz="1000" dirty="0" smtClean="0"/>
              <a:t>danışman bireysel ve grupla psikolojik danışma yapar. </a:t>
            </a:r>
          </a:p>
          <a:p>
            <a:pPr>
              <a:lnSpc>
                <a:spcPct val="170000"/>
              </a:lnSpc>
            </a:pPr>
            <a:r>
              <a:rPr lang="tr-TR" sz="1000" dirty="0" smtClean="0"/>
              <a:t>Doğal afetler ile kaza, ihmal, istismar, intihar, şiddet, savaş, göç ve salgın hastalıklar gibi zorlu yaşam olaylarında öğrenci, aile ve</a:t>
            </a:r>
          </a:p>
          <a:p>
            <a:pPr>
              <a:lnSpc>
                <a:spcPct val="170000"/>
              </a:lnSpc>
              <a:buNone/>
            </a:pPr>
            <a:r>
              <a:rPr lang="tr-TR" sz="1000" dirty="0" smtClean="0"/>
              <a:t>Öğretmenlere psikolojik ve sosyal destek sağlar. </a:t>
            </a:r>
          </a:p>
          <a:p>
            <a:pPr>
              <a:lnSpc>
                <a:spcPct val="170000"/>
              </a:lnSpc>
            </a:pPr>
            <a:r>
              <a:rPr lang="tr-TR" sz="1000" dirty="0" smtClean="0"/>
              <a:t>Hakkında danışmanlık tedbir kararı verilen çocuğa ve çocuğun bakımından sorumlu kişilere hizmet sunar. </a:t>
            </a:r>
          </a:p>
        </p:txBody>
      </p:sp>
      <p:sp>
        <p:nvSpPr>
          <p:cNvPr id="4" name="1 Başlık"/>
          <p:cNvSpPr>
            <a:spLocks noGrp="1"/>
          </p:cNvSpPr>
          <p:nvPr>
            <p:ph type="title"/>
          </p:nvPr>
        </p:nvSpPr>
        <p:spPr>
          <a:xfrm>
            <a:off x="857224" y="428604"/>
            <a:ext cx="6143668" cy="714380"/>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tr-TR" sz="2000" dirty="0" smtClean="0"/>
              <a:t>Rehber Öğretmen/Psikolojik Danışmanın Görevleri</a:t>
            </a:r>
            <a:endParaRPr lang="tr-TR" sz="2000" b="1"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929586" y="142852"/>
            <a:ext cx="1022744" cy="57150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285860"/>
            <a:ext cx="7615262" cy="4972071"/>
          </a:xfrm>
        </p:spPr>
        <p:txBody>
          <a:bodyPr>
            <a:noAutofit/>
          </a:bodyPr>
          <a:lstStyle/>
          <a:p>
            <a:pPr>
              <a:lnSpc>
                <a:spcPct val="170000"/>
              </a:lnSpc>
            </a:pPr>
            <a:r>
              <a:rPr lang="tr-TR" sz="1000" dirty="0" smtClean="0"/>
              <a:t>Sevk çalışmaları kapsamında bireyin, rehberlik ve psikolojik danışma hizmetlerinin müdahale alanı ya da rehber</a:t>
            </a:r>
          </a:p>
          <a:p>
            <a:pPr>
              <a:lnSpc>
                <a:spcPct val="170000"/>
              </a:lnSpc>
              <a:buNone/>
            </a:pPr>
            <a:r>
              <a:rPr lang="tr-TR" sz="1000" dirty="0" smtClean="0"/>
              <a:t>öğretmen/psikolojik danışmanın mesleki yeterlikleri dışında kalan bir uzmanlık alanında yardıma ihtiyaç duyması durumunda, bireyi</a:t>
            </a:r>
          </a:p>
          <a:p>
            <a:pPr>
              <a:lnSpc>
                <a:spcPct val="170000"/>
              </a:lnSpc>
              <a:buNone/>
            </a:pPr>
            <a:r>
              <a:rPr lang="tr-TR" sz="1000" dirty="0" smtClean="0"/>
              <a:t>yardım alabileceği düşünülen daha yetkin uzman kişi, kurum veya kuruluşlara yönlendirir. </a:t>
            </a:r>
          </a:p>
          <a:p>
            <a:pPr>
              <a:lnSpc>
                <a:spcPct val="170000"/>
              </a:lnSpc>
            </a:pPr>
            <a:r>
              <a:rPr lang="tr-TR" sz="1000" dirty="0" smtClean="0">
                <a:cs typeface="Calibri" pitchFamily="34" charset="0"/>
              </a:rPr>
              <a:t>Sınıf rehberlik programlarının hazırlanmasında, uygulanmasında, sınıf içi rehberlik uygulamalarının geliştirilmesinde sınıf</a:t>
            </a:r>
          </a:p>
          <a:p>
            <a:pPr>
              <a:lnSpc>
                <a:spcPct val="170000"/>
              </a:lnSpc>
              <a:buNone/>
            </a:pPr>
            <a:r>
              <a:rPr lang="tr-TR" sz="1000" dirty="0" smtClean="0">
                <a:cs typeface="Calibri" pitchFamily="34" charset="0"/>
              </a:rPr>
              <a:t>rehber öğretmenlerine müşavirlik eder.</a:t>
            </a:r>
          </a:p>
          <a:p>
            <a:pPr>
              <a:lnSpc>
                <a:spcPct val="170000"/>
              </a:lnSpc>
            </a:pPr>
            <a:r>
              <a:rPr lang="tr-TR" sz="1000" dirty="0" smtClean="0">
                <a:cs typeface="Calibri" pitchFamily="34" charset="0"/>
              </a:rPr>
              <a:t>Okul rehberlik ve psikolojik danışma programını rehberlik ve araştırma merkezine iletilmek üzere en geç ekim ayının ilk</a:t>
            </a:r>
          </a:p>
          <a:p>
            <a:pPr>
              <a:lnSpc>
                <a:spcPct val="170000"/>
              </a:lnSpc>
              <a:buNone/>
            </a:pPr>
            <a:r>
              <a:rPr lang="tr-TR" sz="1000" dirty="0" smtClean="0">
                <a:cs typeface="Calibri" pitchFamily="34" charset="0"/>
              </a:rPr>
              <a:t>haftasında e Rehberlik sistemi üzerinden hazırlar. </a:t>
            </a:r>
          </a:p>
          <a:p>
            <a:pPr>
              <a:lnSpc>
                <a:spcPct val="170000"/>
              </a:lnSpc>
            </a:pPr>
            <a:r>
              <a:rPr lang="tr-TR" sz="1000" dirty="0" smtClean="0">
                <a:cs typeface="Calibri" pitchFamily="34" charset="0"/>
              </a:rPr>
              <a:t>Okul rehberlik ve psikolojik danışma programı doğrultusunda e-Rehberlik sistemi üzerinden kendi haftalık programını hazırlar. </a:t>
            </a:r>
          </a:p>
          <a:p>
            <a:pPr>
              <a:lnSpc>
                <a:spcPct val="170000"/>
              </a:lnSpc>
            </a:pPr>
            <a:r>
              <a:rPr lang="tr-TR" sz="1000" dirty="0" smtClean="0">
                <a:cs typeface="Calibri" pitchFamily="34" charset="0"/>
              </a:rPr>
              <a:t>Her yıl kasım ayı içerisinde sınıf rehber öğretmenleri tarafından bir örneği rehberlik ve psikolojik danışma servisine iletilen risk</a:t>
            </a:r>
          </a:p>
          <a:p>
            <a:pPr>
              <a:lnSpc>
                <a:spcPct val="170000"/>
              </a:lnSpc>
              <a:buNone/>
            </a:pPr>
            <a:r>
              <a:rPr lang="tr-TR" sz="1000" dirty="0" smtClean="0">
                <a:cs typeface="Calibri" pitchFamily="34" charset="0"/>
              </a:rPr>
              <a:t>altındaki öğrencilere ait verileri birleştirerek eğitim kurumuna ait risk haritasını oluşturur.</a:t>
            </a:r>
          </a:p>
          <a:p>
            <a:pPr>
              <a:lnSpc>
                <a:spcPct val="170000"/>
              </a:lnSpc>
            </a:pPr>
            <a:r>
              <a:rPr lang="tr-TR" sz="1000" dirty="0" smtClean="0">
                <a:cs typeface="Calibri" pitchFamily="34" charset="0"/>
              </a:rPr>
              <a:t>Okul rehberlik ve psikolojik danışma programı kapsamında gerçekleştirilen çalışmaları e-Rehberlik sistemine işler. </a:t>
            </a:r>
          </a:p>
          <a:p>
            <a:pPr>
              <a:lnSpc>
                <a:spcPct val="170000"/>
              </a:lnSpc>
            </a:pPr>
            <a:r>
              <a:rPr lang="tr-TR" sz="1000" dirty="0" smtClean="0">
                <a:cs typeface="Calibri" pitchFamily="34" charset="0"/>
              </a:rPr>
              <a:t>Danışma sürecinde danışan dosyası aracılığı ile gerekli kayıtları tutar. Elektronik ortama işlenmesi mümkün olmayan</a:t>
            </a:r>
          </a:p>
          <a:p>
            <a:pPr>
              <a:lnSpc>
                <a:spcPct val="170000"/>
              </a:lnSpc>
              <a:buNone/>
            </a:pPr>
            <a:r>
              <a:rPr lang="tr-TR" sz="1000" dirty="0" smtClean="0">
                <a:cs typeface="Calibri" pitchFamily="34" charset="0"/>
              </a:rPr>
              <a:t>çalışmaları dosyalar ve usulüne uygun olarak saklar. </a:t>
            </a:r>
          </a:p>
          <a:p>
            <a:pPr>
              <a:lnSpc>
                <a:spcPct val="170000"/>
              </a:lnSpc>
            </a:pPr>
            <a:r>
              <a:rPr lang="tr-TR" sz="1000" dirty="0" smtClean="0">
                <a:cs typeface="Calibri" pitchFamily="34" charset="0"/>
              </a:rPr>
              <a:t>Okul rehberlik ve psikolojik danışma programını ders yılı boyunca sınıf rehber öğretmenleri, öğretmenler ve eğitim kurumu</a:t>
            </a:r>
          </a:p>
          <a:p>
            <a:pPr>
              <a:lnSpc>
                <a:spcPct val="170000"/>
              </a:lnSpc>
              <a:buNone/>
            </a:pPr>
            <a:r>
              <a:rPr lang="tr-TR" sz="1000" dirty="0" smtClean="0">
                <a:cs typeface="Calibri" pitchFamily="34" charset="0"/>
              </a:rPr>
              <a:t>yöneticileri ile iş birliği içerisinde uygular ve programın etkililiğini ders yılı sonunda değerlendirir. </a:t>
            </a:r>
          </a:p>
          <a:p>
            <a:pPr>
              <a:lnSpc>
                <a:spcPct val="170000"/>
              </a:lnSpc>
            </a:pPr>
            <a:endParaRPr lang="tr-TR" sz="900" dirty="0">
              <a:cs typeface="Calibri" pitchFamily="34" charset="0"/>
            </a:endParaRPr>
          </a:p>
        </p:txBody>
      </p:sp>
      <p:sp>
        <p:nvSpPr>
          <p:cNvPr id="4" name="1 Başlık"/>
          <p:cNvSpPr>
            <a:spLocks noGrp="1"/>
          </p:cNvSpPr>
          <p:nvPr>
            <p:ph type="title"/>
          </p:nvPr>
        </p:nvSpPr>
        <p:spPr>
          <a:xfrm>
            <a:off x="857224" y="428604"/>
            <a:ext cx="6143668" cy="500066"/>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tr-TR" sz="2000" dirty="0" smtClean="0"/>
              <a:t>Rehber Öğretmen/Psikolojik Danışmanın Görevleri</a:t>
            </a:r>
            <a:endParaRPr lang="tr-TR" sz="2000" b="1"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929586" y="142852"/>
            <a:ext cx="1022744" cy="57150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Autofit/>
          </a:bodyPr>
          <a:lstStyle/>
          <a:p>
            <a:pPr>
              <a:lnSpc>
                <a:spcPct val="170000"/>
              </a:lnSpc>
            </a:pPr>
            <a:r>
              <a:rPr lang="tr-TR" sz="1200" dirty="0" smtClean="0">
                <a:cs typeface="Calibri" pitchFamily="34" charset="0"/>
              </a:rPr>
              <a:t>Araştırma ve proje çalışmaları kapsamında, araştırma, izleme ve değerlendirme çalışmaları</a:t>
            </a:r>
          </a:p>
          <a:p>
            <a:pPr>
              <a:lnSpc>
                <a:spcPct val="170000"/>
              </a:lnSpc>
              <a:buNone/>
            </a:pPr>
            <a:r>
              <a:rPr lang="tr-TR" sz="1200" dirty="0" smtClean="0">
                <a:cs typeface="Calibri" pitchFamily="34" charset="0"/>
              </a:rPr>
              <a:t>yapar.Gerektiğinde eğitim kurumunda yürütülen proje çalışmalarına katılır.</a:t>
            </a:r>
          </a:p>
          <a:p>
            <a:pPr>
              <a:lnSpc>
                <a:spcPct val="170000"/>
              </a:lnSpc>
            </a:pPr>
            <a:r>
              <a:rPr lang="tr-TR" sz="1200" dirty="0" smtClean="0">
                <a:cs typeface="Calibri" pitchFamily="34" charset="0"/>
              </a:rPr>
              <a:t>İş birliği kapsamında, doğal üyesi olduğu kurul ve komisyonlara katılır, rehberlik ve psikolojik danışma</a:t>
            </a:r>
          </a:p>
          <a:p>
            <a:pPr>
              <a:lnSpc>
                <a:spcPct val="170000"/>
              </a:lnSpc>
              <a:buNone/>
            </a:pPr>
            <a:r>
              <a:rPr lang="tr-TR" sz="1200" dirty="0" smtClean="0">
                <a:cs typeface="Calibri" pitchFamily="34" charset="0"/>
              </a:rPr>
              <a:t>hizmetlerine ilişkin görevlerini yerine getirir. Rehberlik ve araştırma merkezleri tarafından düzenlenen</a:t>
            </a:r>
          </a:p>
          <a:p>
            <a:pPr>
              <a:lnSpc>
                <a:spcPct val="170000"/>
              </a:lnSpc>
              <a:buNone/>
            </a:pPr>
            <a:r>
              <a:rPr lang="tr-TR" sz="1200" dirty="0" smtClean="0">
                <a:cs typeface="Calibri" pitchFamily="34" charset="0"/>
              </a:rPr>
              <a:t>toplantı, eğitim etkinlikleri, proje ve ekip çalışmalarına katılır. Öğrencilerin gelişimsel ihtiyaç ya da</a:t>
            </a:r>
          </a:p>
          <a:p>
            <a:pPr>
              <a:lnSpc>
                <a:spcPct val="170000"/>
              </a:lnSpc>
              <a:buNone/>
            </a:pPr>
            <a:r>
              <a:rPr lang="tr-TR" sz="1200" dirty="0" smtClean="0">
                <a:cs typeface="Calibri" pitchFamily="34" charset="0"/>
              </a:rPr>
              <a:t>sorunlarına yönelik olarak</a:t>
            </a:r>
          </a:p>
          <a:p>
            <a:pPr>
              <a:lnSpc>
                <a:spcPct val="170000"/>
              </a:lnSpc>
              <a:buNone/>
            </a:pPr>
            <a:r>
              <a:rPr lang="tr-TR" sz="1200" dirty="0" smtClean="0">
                <a:cs typeface="Calibri" pitchFamily="34" charset="0"/>
              </a:rPr>
              <a:t>ortak bir amaç ve sorumluluk çerçevesinde veli, öğretmen, idareci, diğer kişi ve kurumlarla işbirliği yapar. </a:t>
            </a:r>
          </a:p>
          <a:p>
            <a:pPr>
              <a:lnSpc>
                <a:spcPct val="170000"/>
              </a:lnSpc>
            </a:pPr>
            <a:r>
              <a:rPr lang="tr-TR" sz="1200" dirty="0" smtClean="0">
                <a:cs typeface="Calibri" pitchFamily="34" charset="0"/>
              </a:rPr>
              <a:t>Ders saatinde bireysel veya grupla yürütülen çalışmalarda öğrencinin devamsız görünmemesi için</a:t>
            </a:r>
          </a:p>
          <a:p>
            <a:pPr>
              <a:lnSpc>
                <a:spcPct val="170000"/>
              </a:lnSpc>
              <a:buNone/>
            </a:pPr>
            <a:r>
              <a:rPr lang="tr-TR" sz="1200" dirty="0" smtClean="0">
                <a:cs typeface="Calibri" pitchFamily="34" charset="0"/>
              </a:rPr>
              <a:t>Okul yönetimi ve ders öğretmeniyle işbirliği yaparak gerekli tedbirleri alır. </a:t>
            </a:r>
          </a:p>
          <a:p>
            <a:pPr>
              <a:lnSpc>
                <a:spcPct val="170000"/>
              </a:lnSpc>
            </a:pPr>
            <a:r>
              <a:rPr lang="tr-TR" sz="1200" dirty="0" smtClean="0">
                <a:cs typeface="Calibri" pitchFamily="34" charset="0"/>
              </a:rPr>
              <a:t>Daha nitelikli hizmet sunmak için bilimsel kongre, konferans, panel ve hizmet içi eğitimlere katılır,</a:t>
            </a:r>
          </a:p>
          <a:p>
            <a:pPr>
              <a:lnSpc>
                <a:spcPct val="170000"/>
              </a:lnSpc>
              <a:buNone/>
            </a:pPr>
            <a:r>
              <a:rPr lang="tr-TR" sz="1200" dirty="0" smtClean="0">
                <a:cs typeface="Calibri" pitchFamily="34" charset="0"/>
              </a:rPr>
              <a:t>gerektiğinde hizmet içi eğitim verir.</a:t>
            </a:r>
            <a:endParaRPr lang="tr-TR" sz="1200" dirty="0"/>
          </a:p>
        </p:txBody>
      </p:sp>
      <p:sp>
        <p:nvSpPr>
          <p:cNvPr id="4" name="1 Başlık"/>
          <p:cNvSpPr>
            <a:spLocks noGrp="1"/>
          </p:cNvSpPr>
          <p:nvPr>
            <p:ph type="title"/>
          </p:nvPr>
        </p:nvSpPr>
        <p:spPr>
          <a:xfrm>
            <a:off x="857224" y="428604"/>
            <a:ext cx="6143668" cy="500066"/>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tr-TR" sz="2000" dirty="0" smtClean="0"/>
              <a:t>Rehber Öğretmen/Psikolojik Danışmanın Görevleri</a:t>
            </a:r>
            <a:endParaRPr lang="tr-TR" sz="2000" b="1"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929586" y="142852"/>
            <a:ext cx="1022744" cy="57150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428737"/>
            <a:ext cx="7467600" cy="4357718"/>
          </a:xfrm>
        </p:spPr>
        <p:txBody>
          <a:bodyPr>
            <a:normAutofit lnSpcReduction="10000"/>
          </a:bodyPr>
          <a:lstStyle/>
          <a:p>
            <a:pPr>
              <a:lnSpc>
                <a:spcPct val="150000"/>
              </a:lnSpc>
            </a:pPr>
            <a:r>
              <a:rPr lang="tr-TR" sz="1200" dirty="0" smtClean="0"/>
              <a:t>Rehberlik ve psikolojik danışma servislerinde görevli rehber öğretmen/psikolojik danışmanların</a:t>
            </a:r>
          </a:p>
          <a:p>
            <a:pPr>
              <a:lnSpc>
                <a:spcPct val="150000"/>
              </a:lnSpc>
              <a:buNone/>
            </a:pPr>
            <a:r>
              <a:rPr lang="tr-TR" sz="1200" dirty="0" smtClean="0"/>
              <a:t>çalışma süreleri bir iş saati 60 dakika olmak üzere haftalık 30 iş saatidir. Günlük çalışma saatleri eğitim</a:t>
            </a:r>
          </a:p>
          <a:p>
            <a:pPr>
              <a:lnSpc>
                <a:spcPct val="150000"/>
              </a:lnSpc>
              <a:buNone/>
            </a:pPr>
            <a:r>
              <a:rPr lang="tr-TR" sz="1200" dirty="0" smtClean="0"/>
              <a:t>kurumunun servis, ulaşım, özellik ve ihtiyaçlarına göre rehber öğretmen/psikolojik danışmanla iş birliğinde</a:t>
            </a:r>
          </a:p>
          <a:p>
            <a:pPr>
              <a:lnSpc>
                <a:spcPct val="150000"/>
              </a:lnSpc>
              <a:buNone/>
            </a:pPr>
            <a:r>
              <a:rPr lang="tr-TR" sz="1200" dirty="0" smtClean="0"/>
              <a:t>okul müdürlüğünce düzenlenir.</a:t>
            </a:r>
          </a:p>
          <a:p>
            <a:pPr>
              <a:lnSpc>
                <a:spcPct val="150000"/>
              </a:lnSpc>
              <a:buNone/>
            </a:pPr>
            <a:endParaRPr lang="tr-TR" sz="1200" dirty="0" smtClean="0"/>
          </a:p>
          <a:p>
            <a:pPr>
              <a:lnSpc>
                <a:spcPct val="150000"/>
              </a:lnSpc>
            </a:pPr>
            <a:r>
              <a:rPr lang="tr-TR" sz="1200" dirty="0" smtClean="0"/>
              <a:t>Rehber öğretmen/psikolojik danışmanlar, ihtiyaç duyulması halinde tercih danışmanlığı ve öğrenci</a:t>
            </a:r>
          </a:p>
          <a:p>
            <a:pPr>
              <a:lnSpc>
                <a:spcPct val="150000"/>
              </a:lnSpc>
              <a:buNone/>
            </a:pPr>
            <a:r>
              <a:rPr lang="tr-TR" sz="1200" dirty="0" smtClean="0"/>
              <a:t>tanılama sürecine bağlı olarak yapılacak çalışmalar için yaz tatilinde görevlendirilebilir</a:t>
            </a:r>
            <a:r>
              <a:rPr lang="tr-TR" sz="1200" dirty="0" smtClean="0"/>
              <a:t>.</a:t>
            </a:r>
          </a:p>
          <a:p>
            <a:pPr>
              <a:lnSpc>
                <a:spcPct val="150000"/>
              </a:lnSpc>
              <a:buNone/>
            </a:pPr>
            <a:endParaRPr lang="tr-TR" sz="1200" dirty="0" smtClean="0"/>
          </a:p>
          <a:p>
            <a:pPr>
              <a:lnSpc>
                <a:spcPct val="150000"/>
              </a:lnSpc>
              <a:buNone/>
            </a:pPr>
            <a:endParaRPr lang="tr-TR" sz="1200" dirty="0" smtClean="0"/>
          </a:p>
          <a:p>
            <a:pPr>
              <a:lnSpc>
                <a:spcPct val="150000"/>
              </a:lnSpc>
              <a:buNone/>
            </a:pPr>
            <a:endParaRPr lang="tr-TR" sz="1200" dirty="0" smtClean="0"/>
          </a:p>
          <a:p>
            <a:pPr>
              <a:lnSpc>
                <a:spcPct val="150000"/>
              </a:lnSpc>
              <a:buNone/>
            </a:pPr>
            <a:endParaRPr lang="tr-TR" sz="1200" dirty="0" smtClean="0"/>
          </a:p>
          <a:p>
            <a:pPr>
              <a:lnSpc>
                <a:spcPct val="150000"/>
              </a:lnSpc>
              <a:buNone/>
            </a:pPr>
            <a:endParaRPr lang="tr-TR" sz="1200" dirty="0" smtClean="0"/>
          </a:p>
          <a:p>
            <a:pPr>
              <a:lnSpc>
                <a:spcPct val="150000"/>
              </a:lnSpc>
              <a:buNone/>
            </a:pPr>
            <a:r>
              <a:rPr lang="tr-TR" sz="1200" dirty="0" smtClean="0"/>
              <a:t>* “</a:t>
            </a:r>
            <a:r>
              <a:rPr lang="tr-TR" sz="900" dirty="0" smtClean="0"/>
              <a:t>MİLLÎ </a:t>
            </a:r>
            <a:r>
              <a:rPr lang="tr-TR" sz="900" dirty="0" smtClean="0"/>
              <a:t>EĞİTİM BAKANLIĞI REHBERLİK VE PSİKOLOJİK DANIŞMA HİZMETLERİ </a:t>
            </a:r>
            <a:r>
              <a:rPr lang="tr-TR" sz="900" dirty="0" smtClean="0"/>
              <a:t>YÖNETMELİĞİ”</a:t>
            </a:r>
          </a:p>
          <a:p>
            <a:pPr>
              <a:lnSpc>
                <a:spcPct val="150000"/>
              </a:lnSpc>
              <a:buNone/>
            </a:pPr>
            <a:r>
              <a:rPr lang="tr-TR" sz="900" i="1" dirty="0" smtClean="0"/>
              <a:t>     (</a:t>
            </a:r>
            <a:r>
              <a:rPr lang="tr-TR" sz="900" i="1" dirty="0" smtClean="0"/>
              <a:t>14 Ağustos 2020 </a:t>
            </a:r>
            <a:r>
              <a:rPr lang="tr-TR" sz="900" i="1" dirty="0" smtClean="0"/>
              <a:t>Cuma tarihli Resmi Gazetede yayınlanmıştır.)</a:t>
            </a:r>
          </a:p>
          <a:p>
            <a:pPr>
              <a:lnSpc>
                <a:spcPct val="150000"/>
              </a:lnSpc>
              <a:buNone/>
            </a:pPr>
            <a:r>
              <a:rPr lang="tr-TR" sz="900" dirty="0" smtClean="0"/>
              <a:t>http://</a:t>
            </a:r>
            <a:r>
              <a:rPr lang="tr-TR" sz="900" dirty="0" smtClean="0"/>
              <a:t>orgm.meb.gov.tr/meb_iys_dosyalar/2020_08/14231603_Rehberlik_ve_Psikolojik_DanYYma_Hizmetleri_YonetmeliYi_2.pdf</a:t>
            </a:r>
            <a:endParaRPr lang="tr-TR" sz="900" dirty="0"/>
          </a:p>
        </p:txBody>
      </p:sp>
      <p:sp>
        <p:nvSpPr>
          <p:cNvPr id="4" name="1 Başlık"/>
          <p:cNvSpPr>
            <a:spLocks noGrp="1"/>
          </p:cNvSpPr>
          <p:nvPr>
            <p:ph type="title"/>
          </p:nvPr>
        </p:nvSpPr>
        <p:spPr>
          <a:xfrm>
            <a:off x="457200" y="274638"/>
            <a:ext cx="6900882" cy="582594"/>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tr-TR" sz="2000" dirty="0" smtClean="0"/>
              <a:t>Rehber Öğretmen/Psikolojik Danışmanın Görevleri</a:t>
            </a:r>
            <a:endParaRPr lang="tr-TR" sz="2000" b="1"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929586" y="142852"/>
            <a:ext cx="1022744" cy="57150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7467600" cy="5072098"/>
          </a:xfrm>
        </p:spPr>
        <p:txBody>
          <a:bodyPr>
            <a:noAutofit/>
          </a:bodyPr>
          <a:lstStyle/>
          <a:p>
            <a:pPr>
              <a:lnSpc>
                <a:spcPct val="150000"/>
              </a:lnSpc>
              <a:spcBef>
                <a:spcPts val="0"/>
              </a:spcBef>
              <a:buNone/>
            </a:pPr>
            <a:r>
              <a:rPr lang="tr-TR" sz="800" i="1" dirty="0" smtClean="0"/>
              <a:t>1.Plan- Program Dosyası </a:t>
            </a:r>
          </a:p>
          <a:p>
            <a:pPr>
              <a:lnSpc>
                <a:spcPct val="150000"/>
              </a:lnSpc>
              <a:spcBef>
                <a:spcPts val="0"/>
              </a:spcBef>
              <a:buFont typeface="Wingdings" pitchFamily="2" charset="2"/>
              <a:buChar char="Ø"/>
            </a:pPr>
            <a:r>
              <a:rPr lang="tr-TR" sz="800" dirty="0" smtClean="0"/>
              <a:t>Yıllık Çalışma Programı </a:t>
            </a:r>
          </a:p>
          <a:p>
            <a:pPr>
              <a:lnSpc>
                <a:spcPct val="150000"/>
              </a:lnSpc>
              <a:spcBef>
                <a:spcPts val="0"/>
              </a:spcBef>
              <a:buFont typeface="Wingdings" pitchFamily="2" charset="2"/>
              <a:buChar char="Ø"/>
            </a:pPr>
            <a:r>
              <a:rPr lang="tr-TR" sz="800" dirty="0" smtClean="0"/>
              <a:t>Sınıf Rehberlik Planları ve Etkinlik Dosyası </a:t>
            </a:r>
          </a:p>
          <a:p>
            <a:pPr>
              <a:lnSpc>
                <a:spcPct val="150000"/>
              </a:lnSpc>
              <a:spcBef>
                <a:spcPts val="0"/>
              </a:spcBef>
              <a:buNone/>
            </a:pPr>
            <a:endParaRPr lang="tr-TR" sz="800" i="1" dirty="0" smtClean="0"/>
          </a:p>
          <a:p>
            <a:pPr>
              <a:lnSpc>
                <a:spcPct val="150000"/>
              </a:lnSpc>
              <a:spcBef>
                <a:spcPts val="0"/>
              </a:spcBef>
              <a:buNone/>
            </a:pPr>
            <a:r>
              <a:rPr lang="tr-TR" sz="800" b="1" i="1" dirty="0" smtClean="0"/>
              <a:t>2. Yıl Sonu Raporları Dosyası </a:t>
            </a:r>
          </a:p>
          <a:p>
            <a:pPr>
              <a:lnSpc>
                <a:spcPct val="150000"/>
              </a:lnSpc>
              <a:spcBef>
                <a:spcPts val="0"/>
              </a:spcBef>
              <a:buFont typeface="Wingdings" pitchFamily="2" charset="2"/>
              <a:buChar char="Ø"/>
            </a:pPr>
            <a:r>
              <a:rPr lang="tr-TR" sz="800" dirty="0" smtClean="0"/>
              <a:t>Okul Rehberlik Faaliyet Raporu Dosyası </a:t>
            </a:r>
          </a:p>
          <a:p>
            <a:pPr>
              <a:lnSpc>
                <a:spcPct val="150000"/>
              </a:lnSpc>
              <a:spcBef>
                <a:spcPts val="0"/>
              </a:spcBef>
              <a:buFont typeface="Wingdings" pitchFamily="2" charset="2"/>
              <a:buChar char="Ø"/>
            </a:pPr>
            <a:r>
              <a:rPr lang="tr-TR" sz="800" dirty="0" smtClean="0"/>
              <a:t>Sınıf Yıl Sonu Faaliyet Raporu Dosyası</a:t>
            </a:r>
          </a:p>
          <a:p>
            <a:pPr>
              <a:lnSpc>
                <a:spcPct val="150000"/>
              </a:lnSpc>
              <a:spcBef>
                <a:spcPts val="0"/>
              </a:spcBef>
              <a:buNone/>
            </a:pPr>
            <a:endParaRPr lang="tr-TR" sz="800" i="1" dirty="0" smtClean="0"/>
          </a:p>
          <a:p>
            <a:pPr>
              <a:lnSpc>
                <a:spcPct val="150000"/>
              </a:lnSpc>
              <a:spcBef>
                <a:spcPts val="0"/>
              </a:spcBef>
              <a:buNone/>
            </a:pPr>
            <a:r>
              <a:rPr lang="tr-TR" sz="800" b="1" i="1" dirty="0" smtClean="0"/>
              <a:t>3. Eylem Planları </a:t>
            </a:r>
            <a:r>
              <a:rPr lang="tr-TR" sz="800" dirty="0" smtClean="0"/>
              <a:t>(Krize Müdahale, Şiddetin Önlenmesi </a:t>
            </a:r>
            <a:r>
              <a:rPr lang="tr-TR" sz="800" dirty="0" err="1" smtClean="0"/>
              <a:t>Psikososyal</a:t>
            </a:r>
            <a:r>
              <a:rPr lang="tr-TR" sz="800" dirty="0" smtClean="0"/>
              <a:t> Müdahale Eylem Planı vb.) Dosyası</a:t>
            </a:r>
          </a:p>
          <a:p>
            <a:pPr>
              <a:lnSpc>
                <a:spcPct val="150000"/>
              </a:lnSpc>
              <a:spcBef>
                <a:spcPts val="0"/>
              </a:spcBef>
              <a:buNone/>
            </a:pPr>
            <a:endParaRPr lang="tr-TR" sz="800" dirty="0" smtClean="0"/>
          </a:p>
          <a:p>
            <a:pPr>
              <a:lnSpc>
                <a:spcPct val="150000"/>
              </a:lnSpc>
              <a:spcBef>
                <a:spcPts val="0"/>
              </a:spcBef>
              <a:buNone/>
            </a:pPr>
            <a:r>
              <a:rPr lang="tr-TR" sz="800" i="1" dirty="0" smtClean="0"/>
              <a:t>4. Gelen – Giden Evrak Dosyası </a:t>
            </a:r>
          </a:p>
          <a:p>
            <a:pPr>
              <a:lnSpc>
                <a:spcPct val="150000"/>
              </a:lnSpc>
              <a:spcBef>
                <a:spcPts val="0"/>
              </a:spcBef>
              <a:buNone/>
            </a:pPr>
            <a:endParaRPr lang="tr-TR" sz="800" dirty="0" smtClean="0"/>
          </a:p>
          <a:p>
            <a:pPr>
              <a:lnSpc>
                <a:spcPct val="150000"/>
              </a:lnSpc>
              <a:spcBef>
                <a:spcPts val="0"/>
              </a:spcBef>
              <a:buNone/>
            </a:pPr>
            <a:r>
              <a:rPr lang="tr-TR" sz="800" i="1" dirty="0" smtClean="0"/>
              <a:t>5. Komisyon Tutanakları Dosyası </a:t>
            </a:r>
          </a:p>
          <a:p>
            <a:pPr>
              <a:lnSpc>
                <a:spcPct val="150000"/>
              </a:lnSpc>
              <a:spcBef>
                <a:spcPts val="0"/>
              </a:spcBef>
              <a:buFont typeface="Wingdings" pitchFamily="2" charset="2"/>
              <a:buChar char="Ø"/>
            </a:pPr>
            <a:r>
              <a:rPr lang="tr-TR" sz="800" dirty="0" smtClean="0"/>
              <a:t>Rehberlik ve Psikolojik Danışma Hizmetleri Yürütme Komisyonu Tutanakları </a:t>
            </a:r>
          </a:p>
          <a:p>
            <a:pPr>
              <a:lnSpc>
                <a:spcPct val="150000"/>
              </a:lnSpc>
              <a:spcBef>
                <a:spcPts val="0"/>
              </a:spcBef>
              <a:buFont typeface="Wingdings" pitchFamily="2" charset="2"/>
              <a:buChar char="Ø"/>
            </a:pPr>
            <a:r>
              <a:rPr lang="tr-TR" sz="800" dirty="0" smtClean="0"/>
              <a:t>Okul </a:t>
            </a:r>
            <a:r>
              <a:rPr lang="tr-TR" sz="800" dirty="0" err="1" smtClean="0"/>
              <a:t>Psikososyal</a:t>
            </a:r>
            <a:r>
              <a:rPr lang="tr-TR" sz="800" dirty="0" smtClean="0"/>
              <a:t> Müdahale Ekibi Tutanakları </a:t>
            </a:r>
          </a:p>
          <a:p>
            <a:pPr>
              <a:lnSpc>
                <a:spcPct val="150000"/>
              </a:lnSpc>
              <a:spcBef>
                <a:spcPts val="0"/>
              </a:spcBef>
              <a:buFont typeface="Wingdings" pitchFamily="2" charset="2"/>
              <a:buChar char="Ø"/>
            </a:pPr>
            <a:r>
              <a:rPr lang="tr-TR" sz="800" dirty="0" smtClean="0"/>
              <a:t>Servisin hizmetleri ile ilgili diğer komisyon tutanakları </a:t>
            </a:r>
          </a:p>
          <a:p>
            <a:pPr>
              <a:lnSpc>
                <a:spcPct val="150000"/>
              </a:lnSpc>
              <a:spcBef>
                <a:spcPts val="0"/>
              </a:spcBef>
              <a:buFont typeface="Wingdings" pitchFamily="2" charset="2"/>
              <a:buChar char="Ø"/>
            </a:pPr>
            <a:endParaRPr lang="tr-TR" sz="800" i="1" dirty="0" smtClean="0"/>
          </a:p>
          <a:p>
            <a:pPr>
              <a:lnSpc>
                <a:spcPct val="150000"/>
              </a:lnSpc>
              <a:spcBef>
                <a:spcPts val="0"/>
              </a:spcBef>
              <a:buNone/>
            </a:pPr>
            <a:r>
              <a:rPr lang="tr-TR" sz="800" i="1" dirty="0" smtClean="0"/>
              <a:t>6. Görüşme Dosyası </a:t>
            </a:r>
          </a:p>
          <a:p>
            <a:pPr>
              <a:lnSpc>
                <a:spcPct val="150000"/>
              </a:lnSpc>
              <a:spcBef>
                <a:spcPts val="0"/>
              </a:spcBef>
              <a:buFont typeface="Wingdings" pitchFamily="2" charset="2"/>
              <a:buChar char="Ø"/>
            </a:pPr>
            <a:r>
              <a:rPr lang="tr-TR" sz="800" dirty="0" smtClean="0"/>
              <a:t>Öğrenci Görüşmeleri  </a:t>
            </a:r>
          </a:p>
          <a:p>
            <a:pPr>
              <a:lnSpc>
                <a:spcPct val="150000"/>
              </a:lnSpc>
              <a:spcBef>
                <a:spcPts val="0"/>
              </a:spcBef>
              <a:buFont typeface="Wingdings" pitchFamily="2" charset="2"/>
              <a:buChar char="Ø"/>
            </a:pPr>
            <a:r>
              <a:rPr lang="tr-TR" sz="800" dirty="0" smtClean="0"/>
              <a:t>Veli görüşmeleri</a:t>
            </a:r>
          </a:p>
          <a:p>
            <a:pPr>
              <a:lnSpc>
                <a:spcPct val="150000"/>
              </a:lnSpc>
              <a:spcBef>
                <a:spcPts val="0"/>
              </a:spcBef>
              <a:buFont typeface="Wingdings" pitchFamily="2" charset="2"/>
              <a:buChar char="Ø"/>
            </a:pPr>
            <a:endParaRPr lang="tr-TR" sz="800" i="1" dirty="0" smtClean="0"/>
          </a:p>
          <a:p>
            <a:pPr>
              <a:lnSpc>
                <a:spcPct val="150000"/>
              </a:lnSpc>
              <a:spcBef>
                <a:spcPts val="0"/>
              </a:spcBef>
              <a:buNone/>
            </a:pPr>
            <a:r>
              <a:rPr lang="tr-TR" sz="800" i="1" dirty="0" smtClean="0"/>
              <a:t> 7. Faaliyet  Dosyası </a:t>
            </a:r>
          </a:p>
          <a:p>
            <a:pPr>
              <a:lnSpc>
                <a:spcPct val="150000"/>
              </a:lnSpc>
              <a:spcBef>
                <a:spcPts val="0"/>
              </a:spcBef>
              <a:buFont typeface="Wingdings" pitchFamily="2" charset="2"/>
              <a:buChar char="Ø"/>
            </a:pPr>
            <a:r>
              <a:rPr lang="tr-TR" sz="800" dirty="0" smtClean="0"/>
              <a:t> Seminer, konferans </a:t>
            </a:r>
          </a:p>
          <a:p>
            <a:pPr>
              <a:lnSpc>
                <a:spcPct val="150000"/>
              </a:lnSpc>
              <a:spcBef>
                <a:spcPts val="0"/>
              </a:spcBef>
              <a:buFont typeface="Wingdings" pitchFamily="2" charset="2"/>
              <a:buChar char="Ø"/>
            </a:pPr>
            <a:r>
              <a:rPr lang="tr-TR" sz="800" dirty="0" smtClean="0"/>
              <a:t> Gezi, </a:t>
            </a:r>
          </a:p>
          <a:p>
            <a:pPr>
              <a:lnSpc>
                <a:spcPct val="150000"/>
              </a:lnSpc>
              <a:spcBef>
                <a:spcPts val="0"/>
              </a:spcBef>
              <a:buFont typeface="Wingdings" pitchFamily="2" charset="2"/>
              <a:buChar char="Ø"/>
            </a:pPr>
            <a:r>
              <a:rPr lang="tr-TR" sz="800" dirty="0" smtClean="0"/>
              <a:t>Toplantı, </a:t>
            </a:r>
          </a:p>
          <a:p>
            <a:pPr>
              <a:lnSpc>
                <a:spcPct val="150000"/>
              </a:lnSpc>
              <a:spcBef>
                <a:spcPts val="0"/>
              </a:spcBef>
              <a:buFont typeface="Wingdings" pitchFamily="2" charset="2"/>
              <a:buChar char="Ø"/>
            </a:pPr>
            <a:r>
              <a:rPr lang="tr-TR" sz="800" dirty="0" smtClean="0"/>
              <a:t> Aile ve öğretmen eğitimi vb.</a:t>
            </a:r>
          </a:p>
          <a:p>
            <a:pPr>
              <a:lnSpc>
                <a:spcPct val="150000"/>
              </a:lnSpc>
              <a:buFont typeface="Wingdings" pitchFamily="2" charset="2"/>
              <a:buChar char="Ø"/>
            </a:pPr>
            <a:endParaRPr lang="tr-TR" sz="900" dirty="0" smtClean="0"/>
          </a:p>
        </p:txBody>
      </p:sp>
      <p:sp>
        <p:nvSpPr>
          <p:cNvPr id="4" name="1 Başlık"/>
          <p:cNvSpPr>
            <a:spLocks noGrp="1"/>
          </p:cNvSpPr>
          <p:nvPr>
            <p:ph type="title"/>
          </p:nvPr>
        </p:nvSpPr>
        <p:spPr>
          <a:xfrm>
            <a:off x="457200" y="274638"/>
            <a:ext cx="6972320" cy="582594"/>
          </a:xfrm>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r>
              <a:rPr lang="tr-TR" sz="2000" dirty="0" smtClean="0"/>
              <a:t>Rehberlik Ve Psikolojik Danışma Servisinde Tutulması Gereken Dosyalar</a:t>
            </a:r>
            <a:endParaRPr lang="tr-TR" sz="2000" b="1" dirty="0">
              <a:latin typeface="Calibri" pitchFamily="34" charset="0"/>
              <a:cs typeface="Calibri"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7929586" y="142852"/>
            <a:ext cx="1022744" cy="57150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1071546"/>
            <a:ext cx="7758138" cy="4525963"/>
          </a:xfrm>
        </p:spPr>
        <p:txBody>
          <a:bodyPr>
            <a:normAutofit fontScale="25000" lnSpcReduction="20000"/>
          </a:bodyPr>
          <a:lstStyle/>
          <a:p>
            <a:pPr>
              <a:lnSpc>
                <a:spcPct val="170000"/>
              </a:lnSpc>
              <a:buNone/>
            </a:pPr>
            <a:r>
              <a:rPr lang="tr-TR" sz="3600" i="1" dirty="0" smtClean="0"/>
              <a:t>8. Sınıf Dosyası: </a:t>
            </a:r>
            <a:r>
              <a:rPr lang="tr-TR" sz="3600" dirty="0" smtClean="0"/>
              <a:t>Her sınıf için ayrı ayrı hazırlanacak olup dosya içerisinde; </a:t>
            </a:r>
          </a:p>
          <a:p>
            <a:pPr>
              <a:lnSpc>
                <a:spcPct val="170000"/>
              </a:lnSpc>
              <a:buFont typeface="Wingdings" pitchFamily="2" charset="2"/>
              <a:buChar char="Ø"/>
            </a:pPr>
            <a:r>
              <a:rPr lang="tr-TR" sz="3600" dirty="0" smtClean="0"/>
              <a:t>Ölçek ve envanter değerlendirme sonuçları,</a:t>
            </a:r>
          </a:p>
          <a:p>
            <a:pPr>
              <a:lnSpc>
                <a:spcPct val="170000"/>
              </a:lnSpc>
              <a:buFont typeface="Wingdings" pitchFamily="2" charset="2"/>
              <a:buChar char="Ø"/>
            </a:pPr>
            <a:r>
              <a:rPr lang="tr-TR" sz="3600" dirty="0" smtClean="0"/>
              <a:t>Görme taraması sonuçları, </a:t>
            </a:r>
          </a:p>
          <a:p>
            <a:pPr>
              <a:lnSpc>
                <a:spcPct val="170000"/>
              </a:lnSpc>
              <a:buFont typeface="Wingdings" pitchFamily="2" charset="2"/>
              <a:buChar char="Ø"/>
            </a:pPr>
            <a:endParaRPr lang="tr-TR" sz="1600" dirty="0" smtClean="0"/>
          </a:p>
          <a:p>
            <a:pPr>
              <a:lnSpc>
                <a:spcPct val="170000"/>
              </a:lnSpc>
              <a:buNone/>
            </a:pPr>
            <a:r>
              <a:rPr lang="tr-TR" sz="3600" i="1" dirty="0" smtClean="0"/>
              <a:t>9. Sınıf Haritası Belirleme Formu </a:t>
            </a:r>
          </a:p>
          <a:p>
            <a:pPr>
              <a:lnSpc>
                <a:spcPct val="170000"/>
              </a:lnSpc>
              <a:buNone/>
            </a:pPr>
            <a:endParaRPr lang="tr-TR" sz="1200" dirty="0" smtClean="0"/>
          </a:p>
          <a:p>
            <a:pPr>
              <a:lnSpc>
                <a:spcPct val="170000"/>
              </a:lnSpc>
              <a:buNone/>
            </a:pPr>
            <a:r>
              <a:rPr lang="tr-TR" sz="3600" i="1" dirty="0" smtClean="0"/>
              <a:t>10. Kaynaştırma Öğrenci Dosyası: </a:t>
            </a:r>
            <a:r>
              <a:rPr lang="tr-TR" sz="3600" dirty="0" smtClean="0"/>
              <a:t>Her bir kaynaştırma öğrencisi için ayrı dosya oluşturulacak olup, dosya içerisinde; </a:t>
            </a:r>
          </a:p>
          <a:p>
            <a:pPr>
              <a:lnSpc>
                <a:spcPct val="170000"/>
              </a:lnSpc>
              <a:buFont typeface="Wingdings" pitchFamily="2" charset="2"/>
              <a:buChar char="Ø"/>
            </a:pPr>
            <a:r>
              <a:rPr lang="tr-TR" sz="3600" dirty="0" smtClean="0"/>
              <a:t>Özürlü sağlık kurulu raporu, </a:t>
            </a:r>
          </a:p>
          <a:p>
            <a:pPr>
              <a:lnSpc>
                <a:spcPct val="170000"/>
              </a:lnSpc>
              <a:buFont typeface="Wingdings" pitchFamily="2" charset="2"/>
              <a:buChar char="Ø"/>
            </a:pPr>
            <a:r>
              <a:rPr lang="tr-TR" sz="3600" dirty="0" smtClean="0"/>
              <a:t>Özel Eğitim Değerlendirme Kurulu Kararı,</a:t>
            </a:r>
          </a:p>
          <a:p>
            <a:pPr>
              <a:lnSpc>
                <a:spcPct val="170000"/>
              </a:lnSpc>
              <a:buFont typeface="Wingdings" pitchFamily="2" charset="2"/>
              <a:buChar char="Ø"/>
            </a:pPr>
            <a:r>
              <a:rPr lang="tr-TR" sz="3600" dirty="0" smtClean="0"/>
              <a:t>BEP </a:t>
            </a:r>
          </a:p>
          <a:p>
            <a:pPr>
              <a:lnSpc>
                <a:spcPct val="170000"/>
              </a:lnSpc>
              <a:buFont typeface="Wingdings" pitchFamily="2" charset="2"/>
              <a:buChar char="Ø"/>
            </a:pPr>
            <a:r>
              <a:rPr lang="tr-TR" sz="3600" dirty="0" smtClean="0"/>
              <a:t>Destek eğitim odası çalışma planı</a:t>
            </a:r>
          </a:p>
          <a:p>
            <a:pPr>
              <a:lnSpc>
                <a:spcPct val="170000"/>
              </a:lnSpc>
              <a:buFont typeface="Wingdings" pitchFamily="2" charset="2"/>
              <a:buChar char="Ø"/>
            </a:pPr>
            <a:r>
              <a:rPr lang="tr-TR" sz="3600" dirty="0" smtClean="0"/>
              <a:t>Farklı kurumlardan gelen rapor ve yapılan çalışma dokümanları </a:t>
            </a:r>
          </a:p>
          <a:p>
            <a:pPr>
              <a:lnSpc>
                <a:spcPct val="170000"/>
              </a:lnSpc>
              <a:buFont typeface="Wingdings" pitchFamily="2" charset="2"/>
              <a:buChar char="Ø"/>
            </a:pPr>
            <a:endParaRPr lang="tr-TR" sz="2000" dirty="0" smtClean="0"/>
          </a:p>
          <a:p>
            <a:pPr>
              <a:lnSpc>
                <a:spcPct val="170000"/>
              </a:lnSpc>
              <a:buNone/>
            </a:pPr>
            <a:r>
              <a:rPr lang="tr-TR" sz="3600" i="1" dirty="0" smtClean="0"/>
              <a:t>11. Üstün Yetenekli Öğrenci Dosyası: </a:t>
            </a:r>
            <a:r>
              <a:rPr lang="tr-TR" sz="3600" dirty="0" smtClean="0"/>
              <a:t>Her bir üstün yetenekli tanısı almış öğrenci için ayrı dosya</a:t>
            </a:r>
          </a:p>
          <a:p>
            <a:pPr>
              <a:lnSpc>
                <a:spcPct val="170000"/>
              </a:lnSpc>
              <a:buNone/>
            </a:pPr>
            <a:r>
              <a:rPr lang="tr-TR" sz="3600" dirty="0" smtClean="0"/>
              <a:t>oluşturulacak olup, dosya içerisinde; </a:t>
            </a:r>
          </a:p>
          <a:p>
            <a:pPr>
              <a:lnSpc>
                <a:spcPct val="170000"/>
              </a:lnSpc>
              <a:buFont typeface="Wingdings" pitchFamily="2" charset="2"/>
              <a:buChar char="Ø"/>
            </a:pPr>
            <a:r>
              <a:rPr lang="tr-TR" sz="3600" dirty="0" smtClean="0"/>
              <a:t>Özel Eğitim Değerlendirme Kurulu Kararı </a:t>
            </a:r>
          </a:p>
          <a:p>
            <a:pPr>
              <a:lnSpc>
                <a:spcPct val="170000"/>
              </a:lnSpc>
              <a:buFont typeface="Wingdings" pitchFamily="2" charset="2"/>
              <a:buChar char="Ø"/>
            </a:pPr>
            <a:r>
              <a:rPr lang="tr-TR" sz="3600" dirty="0" smtClean="0"/>
              <a:t>ZEP </a:t>
            </a:r>
          </a:p>
          <a:p>
            <a:pPr>
              <a:lnSpc>
                <a:spcPct val="170000"/>
              </a:lnSpc>
              <a:buFont typeface="Wingdings" pitchFamily="2" charset="2"/>
              <a:buChar char="Ø"/>
            </a:pPr>
            <a:r>
              <a:rPr lang="tr-TR" sz="3600" dirty="0" smtClean="0"/>
              <a:t>Farklı kurumlardan gelen rapor ve yapılan çalışma dokümanları </a:t>
            </a:r>
          </a:p>
          <a:p>
            <a:pPr>
              <a:lnSpc>
                <a:spcPct val="170000"/>
              </a:lnSpc>
              <a:buFont typeface="Wingdings" pitchFamily="2" charset="2"/>
              <a:buChar char="Ø"/>
            </a:pPr>
            <a:endParaRPr lang="tr-TR" sz="2000" dirty="0" smtClean="0"/>
          </a:p>
          <a:p>
            <a:pPr>
              <a:lnSpc>
                <a:spcPct val="170000"/>
              </a:lnSpc>
              <a:buNone/>
            </a:pPr>
            <a:r>
              <a:rPr lang="tr-TR" sz="3600" i="1" dirty="0" smtClean="0"/>
              <a:t>12. Mevzuat dosyası </a:t>
            </a:r>
          </a:p>
          <a:p>
            <a:pPr>
              <a:lnSpc>
                <a:spcPct val="170000"/>
              </a:lnSpc>
              <a:buFont typeface="Wingdings" pitchFamily="2" charset="2"/>
              <a:buChar char="Ø"/>
            </a:pPr>
            <a:r>
              <a:rPr lang="tr-TR" sz="3600" dirty="0" smtClean="0"/>
              <a:t>Rehberlik ve Psikolojik Danışma Hizmetleri Yönetmeliği </a:t>
            </a:r>
          </a:p>
          <a:p>
            <a:pPr>
              <a:lnSpc>
                <a:spcPct val="170000"/>
              </a:lnSpc>
              <a:buFont typeface="Wingdings" pitchFamily="2" charset="2"/>
              <a:buChar char="Ø"/>
            </a:pPr>
            <a:r>
              <a:rPr lang="tr-TR" sz="3600" dirty="0" smtClean="0"/>
              <a:t>Özel Eğitim Hizmetleri Yönetmeliği</a:t>
            </a:r>
          </a:p>
          <a:p>
            <a:endParaRPr lang="tr-TR" dirty="0"/>
          </a:p>
        </p:txBody>
      </p:sp>
      <p:sp>
        <p:nvSpPr>
          <p:cNvPr id="4" name="1 Başlık"/>
          <p:cNvSpPr>
            <a:spLocks noGrp="1"/>
          </p:cNvSpPr>
          <p:nvPr>
            <p:ph type="title"/>
          </p:nvPr>
        </p:nvSpPr>
        <p:spPr>
          <a:xfrm>
            <a:off x="457200" y="274638"/>
            <a:ext cx="6972320" cy="582594"/>
          </a:xfrm>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r>
              <a:rPr lang="tr-TR" sz="2000" dirty="0" smtClean="0"/>
              <a:t>Rehberlik Ve Psikolojik Danışma Servisinde Tutulması Gereken Dosyalar</a:t>
            </a:r>
            <a:endParaRPr lang="tr-TR" sz="2000" b="1"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929586" y="142852"/>
            <a:ext cx="1022744" cy="57150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rot="5400000">
            <a:off x="1696479" y="-624966"/>
            <a:ext cx="4893785" cy="7143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500034" y="285728"/>
            <a:ext cx="6972320" cy="582594"/>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tr-TR" sz="1800" b="1" dirty="0" smtClean="0">
                <a:cs typeface="Calibri" pitchFamily="34" charset="0"/>
              </a:rPr>
              <a:t>Uygulamalar</a:t>
            </a:r>
            <a:endParaRPr lang="tr-TR" sz="1800" b="1" dirty="0">
              <a:cs typeface="Calibri" pitchFamily="34" charset="0"/>
            </a:endParaRPr>
          </a:p>
        </p:txBody>
      </p:sp>
      <p:pic>
        <p:nvPicPr>
          <p:cNvPr id="1028" name="Picture 4"/>
          <p:cNvPicPr>
            <a:picLocks noChangeAspect="1" noChangeArrowheads="1"/>
          </p:cNvPicPr>
          <p:nvPr/>
        </p:nvPicPr>
        <p:blipFill>
          <a:blip r:embed="rId2"/>
          <a:srcRect/>
          <a:stretch>
            <a:fillRect/>
          </a:stretch>
        </p:blipFill>
        <p:spPr bwMode="auto">
          <a:xfrm>
            <a:off x="785786" y="1785926"/>
            <a:ext cx="2857520" cy="3424240"/>
          </a:xfrm>
          <a:prstGeom prst="rect">
            <a:avLst/>
          </a:prstGeom>
          <a:noFill/>
          <a:ln w="9525">
            <a:noFill/>
            <a:miter lim="800000"/>
            <a:headEnd/>
            <a:tailEnd/>
          </a:ln>
          <a:effectLst/>
        </p:spPr>
      </p:pic>
      <p:pic>
        <p:nvPicPr>
          <p:cNvPr id="11" name="Picture 4"/>
          <p:cNvPicPr>
            <a:picLocks noChangeAspect="1" noChangeArrowheads="1"/>
          </p:cNvPicPr>
          <p:nvPr/>
        </p:nvPicPr>
        <p:blipFill>
          <a:blip r:embed="rId3"/>
          <a:srcRect/>
          <a:stretch>
            <a:fillRect/>
          </a:stretch>
        </p:blipFill>
        <p:spPr bwMode="auto">
          <a:xfrm>
            <a:off x="4214810" y="1857364"/>
            <a:ext cx="2258863" cy="335758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85720" y="142852"/>
            <a:ext cx="3959612" cy="571504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4429124" y="214290"/>
            <a:ext cx="3953784" cy="564360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7224" y="428604"/>
            <a:ext cx="6143668" cy="500066"/>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tr-TR" sz="2000" b="1" dirty="0" smtClean="0">
                <a:cs typeface="Calibri" pitchFamily="34" charset="0"/>
              </a:rPr>
              <a:t>Kavramlar</a:t>
            </a:r>
            <a:endParaRPr lang="tr-TR" sz="2000" b="1" dirty="0">
              <a:cs typeface="Calibri" pitchFamily="34" charset="0"/>
            </a:endParaRPr>
          </a:p>
        </p:txBody>
      </p:sp>
      <p:sp>
        <p:nvSpPr>
          <p:cNvPr id="3" name="2 İçerik Yer Tutucusu"/>
          <p:cNvSpPr>
            <a:spLocks noGrp="1"/>
          </p:cNvSpPr>
          <p:nvPr>
            <p:ph idx="1"/>
          </p:nvPr>
        </p:nvSpPr>
        <p:spPr/>
        <p:txBody>
          <a:bodyPr>
            <a:normAutofit/>
          </a:bodyPr>
          <a:lstStyle/>
          <a:p>
            <a:pPr>
              <a:lnSpc>
                <a:spcPct val="150000"/>
              </a:lnSpc>
            </a:pPr>
            <a:r>
              <a:rPr lang="tr-TR" sz="1200" i="1" dirty="0" smtClean="0">
                <a:cs typeface="Calibri" pitchFamily="34" charset="0"/>
              </a:rPr>
              <a:t>Rehberlik Ve Psikolojik Danışma Servisi:Eğitim </a:t>
            </a:r>
            <a:r>
              <a:rPr lang="tr-TR" sz="1200" dirty="0" smtClean="0">
                <a:cs typeface="Calibri" pitchFamily="34" charset="0"/>
              </a:rPr>
              <a:t>kurumlarındaki rehberlik ve psikolojik danışma hizmetlerinin yürütüldüğü ve koordinasyonunun sağlandığı birimi;</a:t>
            </a:r>
          </a:p>
          <a:p>
            <a:pPr>
              <a:lnSpc>
                <a:spcPct val="150000"/>
              </a:lnSpc>
              <a:buNone/>
            </a:pPr>
            <a:endParaRPr lang="tr-TR" sz="1200" dirty="0" smtClean="0">
              <a:cs typeface="Calibri" pitchFamily="34" charset="0"/>
            </a:endParaRPr>
          </a:p>
          <a:p>
            <a:pPr>
              <a:lnSpc>
                <a:spcPct val="150000"/>
              </a:lnSpc>
            </a:pPr>
            <a:r>
              <a:rPr lang="tr-TR" sz="1200" i="1" dirty="0" smtClean="0">
                <a:cs typeface="Calibri" pitchFamily="34" charset="0"/>
              </a:rPr>
              <a:t>Koordinatör Rehber Öğretmen/Psikolojik Danışman: </a:t>
            </a:r>
            <a:r>
              <a:rPr lang="tr-TR" sz="1200" dirty="0" smtClean="0">
                <a:cs typeface="Calibri" pitchFamily="34" charset="0"/>
              </a:rPr>
              <a:t>Eğitim kurumunda birden fazla rehber öğretmen/psikolojik danışmanın bulunması hâlinde rehberlik ve psikolojik danışma hizmetlerinin yürütülmesi ile ilgili iş birliği ve koordinasyonu sağlamakla yükümlü rehber öğretmen/psikolojik danışmanı;</a:t>
            </a:r>
          </a:p>
          <a:p>
            <a:pPr>
              <a:lnSpc>
                <a:spcPct val="150000"/>
              </a:lnSpc>
              <a:buNone/>
            </a:pPr>
            <a:endParaRPr lang="tr-TR" sz="1200" dirty="0" smtClean="0">
              <a:cs typeface="Calibri" pitchFamily="34" charset="0"/>
            </a:endParaRPr>
          </a:p>
          <a:p>
            <a:pPr>
              <a:lnSpc>
                <a:spcPct val="150000"/>
              </a:lnSpc>
            </a:pPr>
            <a:r>
              <a:rPr lang="tr-TR" sz="1200" i="1" dirty="0" smtClean="0"/>
              <a:t>E-rehberlik Sistemi: </a:t>
            </a:r>
            <a:r>
              <a:rPr lang="tr-TR" sz="1200" dirty="0" smtClean="0"/>
              <a:t>Rehberlik ve psikolojik danışma hizmetlerinin eğitim kurumları ile rehberlik ve araştırma merkezlerinde bir program dâhilinde yürütülmesini ve raporlaştırılmasını; bu hizmetlerin Bakanlık merkez ve taşra teşkilatlarında görev yapan personel tarafından yetki alanlarına göre elektronik ortamda izlenmesini sağlayan sistemi,</a:t>
            </a:r>
            <a:endParaRPr lang="tr-TR" sz="1200" dirty="0">
              <a:cs typeface="Calibri"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929586" y="142852"/>
            <a:ext cx="1022744" cy="571504"/>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14282" y="357166"/>
            <a:ext cx="3903054" cy="557216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286248" y="357165"/>
            <a:ext cx="3786214" cy="551359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14348" y="642918"/>
            <a:ext cx="3492453" cy="5072098"/>
          </a:xfrm>
          <a:prstGeom prst="rect">
            <a:avLst/>
          </a:prstGeom>
          <a:noFill/>
          <a:ln w="9525">
            <a:noFill/>
            <a:miter lim="800000"/>
            <a:headEnd/>
            <a:tailEnd/>
          </a:ln>
          <a:effectLst/>
        </p:spPr>
      </p:pic>
      <p:pic>
        <p:nvPicPr>
          <p:cNvPr id="7" name="Picture 5"/>
          <p:cNvPicPr>
            <a:picLocks noChangeAspect="1" noChangeArrowheads="1"/>
          </p:cNvPicPr>
          <p:nvPr/>
        </p:nvPicPr>
        <p:blipFill>
          <a:blip r:embed="rId3"/>
          <a:srcRect/>
          <a:stretch>
            <a:fillRect/>
          </a:stretch>
        </p:blipFill>
        <p:spPr bwMode="auto">
          <a:xfrm>
            <a:off x="4643438" y="714356"/>
            <a:ext cx="3143272" cy="485778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85720" y="1357298"/>
            <a:ext cx="2786082" cy="403003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143240" y="1357298"/>
            <a:ext cx="2709434" cy="4000528"/>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5929322" y="1357298"/>
            <a:ext cx="2771510" cy="400052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14283" y="357166"/>
            <a:ext cx="4143404" cy="5429288"/>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429124" y="357166"/>
            <a:ext cx="3852275" cy="542928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571472" y="571480"/>
            <a:ext cx="6786610" cy="47050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285720" y="214290"/>
            <a:ext cx="3618514" cy="3143272"/>
          </a:xfrm>
          <a:prstGeom prst="rect">
            <a:avLst/>
          </a:prstGeom>
          <a:noFill/>
          <a:ln w="9525">
            <a:noFill/>
            <a:miter lim="800000"/>
            <a:headEnd/>
            <a:tailEnd/>
          </a:ln>
          <a:effectLst/>
        </p:spPr>
      </p:pic>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714744" y="3143248"/>
            <a:ext cx="5217390" cy="35245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14414" y="1785926"/>
            <a:ext cx="6710386" cy="4340237"/>
          </a:xfrm>
        </p:spPr>
        <p:txBody>
          <a:bodyPr>
            <a:normAutofit/>
          </a:bodyPr>
          <a:lstStyle/>
          <a:p>
            <a:pPr>
              <a:buNone/>
            </a:pPr>
            <a:endParaRPr lang="tr-TR" sz="2000" dirty="0" smtClean="0">
              <a:effectLst>
                <a:outerShdw blurRad="38100" dist="38100" dir="2700000" algn="tl">
                  <a:srgbClr val="000000">
                    <a:alpha val="43137"/>
                  </a:srgbClr>
                </a:outerShdw>
              </a:effectLst>
            </a:endParaRPr>
          </a:p>
          <a:p>
            <a:pPr>
              <a:lnSpc>
                <a:spcPct val="150000"/>
              </a:lnSpc>
              <a:buNone/>
            </a:pPr>
            <a:r>
              <a:rPr lang="tr-TR" sz="2400" dirty="0" smtClean="0">
                <a:solidFill>
                  <a:srgbClr val="C00000"/>
                </a:solidFill>
                <a:effectLst>
                  <a:outerShdw blurRad="38100" dist="38100" dir="2700000" algn="tl">
                    <a:srgbClr val="000000">
                      <a:alpha val="43137"/>
                    </a:srgbClr>
                  </a:outerShdw>
                </a:effectLst>
              </a:rPr>
              <a:t>  </a:t>
            </a:r>
            <a:r>
              <a:rPr lang="tr-TR" sz="2400" u="sng" dirty="0" smtClean="0">
                <a:solidFill>
                  <a:srgbClr val="C00000"/>
                </a:solidFill>
                <a:effectLst>
                  <a:outerShdw blurRad="38100" dist="38100" dir="2700000" algn="tl">
                    <a:srgbClr val="000000">
                      <a:alpha val="43137"/>
                    </a:srgbClr>
                  </a:outerShdw>
                </a:effectLst>
              </a:rPr>
              <a:t>Kaynak:</a:t>
            </a:r>
          </a:p>
          <a:p>
            <a:pPr>
              <a:lnSpc>
                <a:spcPct val="150000"/>
              </a:lnSpc>
              <a:buNone/>
            </a:pPr>
            <a:r>
              <a:rPr lang="tr-TR" sz="2000" dirty="0" smtClean="0"/>
              <a:t>* http://orgm.meb.gov.tr/</a:t>
            </a:r>
          </a:p>
          <a:p>
            <a:pPr>
              <a:lnSpc>
                <a:spcPct val="150000"/>
              </a:lnSpc>
              <a:buNone/>
            </a:pPr>
            <a:r>
              <a:rPr lang="tr-TR" sz="2000" dirty="0" smtClean="0"/>
              <a:t>* https://fatihram.meb.k12.tr</a:t>
            </a:r>
            <a:endParaRPr lang="tr-TR" sz="2000" dirty="0" smtClean="0">
              <a:effectLst>
                <a:outerShdw blurRad="38100" dist="38100" dir="2700000" algn="tl">
                  <a:srgbClr val="000000">
                    <a:alpha val="43137"/>
                  </a:srgbClr>
                </a:outerShdw>
              </a:effectLst>
            </a:endParaRPr>
          </a:p>
          <a:p>
            <a:pPr>
              <a:buNone/>
            </a:pPr>
            <a:endParaRPr lang="tr-TR" sz="2000" dirty="0">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cstate="print"/>
          <a:srcRect/>
          <a:stretch>
            <a:fillRect/>
          </a:stretch>
        </p:blipFill>
        <p:spPr bwMode="auto">
          <a:xfrm>
            <a:off x="214282" y="285728"/>
            <a:ext cx="2042605" cy="1141397"/>
          </a:xfrm>
          <a:prstGeom prst="rect">
            <a:avLst/>
          </a:prstGeom>
          <a:noFill/>
          <a:ln w="9525">
            <a:noFill/>
            <a:miter lim="800000"/>
            <a:headEnd/>
            <a:tailEnd/>
          </a:ln>
          <a:effectLst/>
        </p:spPr>
      </p:pic>
      <p:sp>
        <p:nvSpPr>
          <p:cNvPr id="6" name="Rectangle 2"/>
          <p:cNvSpPr>
            <a:spLocks noChangeArrowheads="1"/>
          </p:cNvSpPr>
          <p:nvPr/>
        </p:nvSpPr>
        <p:spPr bwMode="auto">
          <a:xfrm>
            <a:off x="428596" y="5072074"/>
            <a:ext cx="1458912" cy="1222373"/>
          </a:xfrm>
          <a:prstGeom prst="rect">
            <a:avLst/>
          </a:prstGeom>
          <a:noFill/>
          <a:ln>
            <a:headEnd/>
            <a:tailEnd/>
          </a:ln>
          <a:effectLst>
            <a:innerShdw blurRad="63500" dist="50800" dir="18900000">
              <a:prstClr val="black">
                <a:alpha val="50000"/>
              </a:prstClr>
            </a:innerShdw>
          </a:effectLst>
          <a:scene3d>
            <a:camera prst="orthographicFront"/>
            <a:lightRig rig="threePt" dir="t"/>
          </a:scene3d>
          <a:sp3d>
            <a:bevelT w="114300" prst="hardEdge"/>
          </a:sp3d>
        </p:spPr>
        <p:style>
          <a:lnRef idx="3">
            <a:schemeClr val="lt1"/>
          </a:lnRef>
          <a:fillRef idx="1">
            <a:schemeClr val="accent6"/>
          </a:fillRef>
          <a:effectRef idx="1">
            <a:schemeClr val="accent6"/>
          </a:effectRef>
          <a:fontRef idx="minor">
            <a:schemeClr val="lt1"/>
          </a:fontRef>
        </p:style>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800" b="1" i="0" u="sng" strike="noStrike" cap="none" normalizeH="0" baseline="0" dirty="0" smtClean="0">
              <a:ln>
                <a:noFill/>
              </a:ln>
              <a:solidFill>
                <a:schemeClr val="accent6">
                  <a:lumMod val="50000"/>
                </a:schemeClr>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sng" strike="noStrike" cap="none" normalizeH="0" baseline="0" dirty="0" smtClean="0">
                <a:ln>
                  <a:noFill/>
                </a:ln>
                <a:solidFill>
                  <a:schemeClr val="accent6">
                    <a:lumMod val="50000"/>
                  </a:schemeClr>
                </a:solidFill>
                <a:effectLst/>
                <a:latin typeface="Times New Roman" pitchFamily="18" charset="0"/>
                <a:cs typeface="Arial" pitchFamily="34" charset="0"/>
              </a:rPr>
              <a:t>Sosyal Medya Hesaplarımız:</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chemeClr val="accent6">
                  <a:lumMod val="50000"/>
                </a:schemeClr>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800" b="1" i="0" u="none" strike="noStrike" cap="none" normalizeH="0" baseline="0" dirty="0" smtClean="0">
              <a:ln>
                <a:noFill/>
              </a:ln>
              <a:solidFill>
                <a:schemeClr val="accent6">
                  <a:lumMod val="50000"/>
                </a:schemeClr>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chemeClr val="accent6">
                    <a:lumMod val="50000"/>
                  </a:schemeClr>
                </a:solidFill>
                <a:effectLst/>
                <a:latin typeface="Times New Roman" pitchFamily="18" charset="0"/>
                <a:cs typeface="Arial" pitchFamily="34" charset="0"/>
              </a:rPr>
              <a:t>fatihram34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chemeClr val="accent6">
                  <a:lumMod val="50000"/>
                </a:schemeClr>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chemeClr val="accent6">
                  <a:lumMod val="50000"/>
                </a:schemeClr>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800" b="1" i="0" u="none" strike="noStrike" cap="none" normalizeH="0" baseline="0" dirty="0" smtClean="0">
              <a:ln>
                <a:noFill/>
              </a:ln>
              <a:solidFill>
                <a:schemeClr val="accent6">
                  <a:lumMod val="50000"/>
                </a:schemeClr>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chemeClr val="accent6">
                    <a:lumMod val="50000"/>
                  </a:schemeClr>
                </a:solidFill>
                <a:effectLst/>
                <a:latin typeface="Times New Roman" pitchFamily="18" charset="0"/>
                <a:cs typeface="Arial" pitchFamily="34" charset="0"/>
              </a:rPr>
              <a:t>Fatih RAM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chemeClr val="accent6">
                  <a:lumMod val="50000"/>
                </a:schemeClr>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
        <p:nvSpPr>
          <p:cNvPr id="7" name="Text Box 4"/>
          <p:cNvSpPr txBox="1">
            <a:spLocks noChangeArrowheads="1"/>
          </p:cNvSpPr>
          <p:nvPr/>
        </p:nvSpPr>
        <p:spPr bwMode="auto">
          <a:xfrm>
            <a:off x="2143108" y="5143512"/>
            <a:ext cx="1778000" cy="982662"/>
          </a:xfrm>
          <a:prstGeom prst="rect">
            <a:avLst/>
          </a:prstGeom>
          <a:noFill/>
          <a:ln>
            <a:headEnd/>
            <a:tailEnd/>
          </a:ln>
          <a:effectLst>
            <a:innerShdw blurRad="63500" dist="50800" dir="18900000">
              <a:prstClr val="black">
                <a:alpha val="50000"/>
              </a:prstClr>
            </a:innerShdw>
          </a:effectLst>
          <a:scene3d>
            <a:camera prst="orthographicFront"/>
            <a:lightRig rig="threePt" dir="t"/>
          </a:scene3d>
          <a:sp3d>
            <a:bevelT w="152400" h="50800" prst="softRound"/>
          </a:sp3d>
        </p:spPr>
        <p:style>
          <a:lnRef idx="3">
            <a:schemeClr val="lt1"/>
          </a:lnRef>
          <a:fillRef idx="1">
            <a:schemeClr val="accent6"/>
          </a:fillRef>
          <a:effectRef idx="1">
            <a:schemeClr val="accent6"/>
          </a:effectRef>
          <a:fontRef idx="minor">
            <a:schemeClr val="lt1"/>
          </a:fontRef>
        </p:style>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800" b="1" i="0" u="sng" strike="noStrike" cap="none" normalizeH="0" baseline="0" dirty="0" smtClean="0">
                <a:ln>
                  <a:noFill/>
                </a:ln>
                <a:solidFill>
                  <a:schemeClr val="accent6">
                    <a:lumMod val="50000"/>
                  </a:schemeClr>
                </a:solidFill>
                <a:latin typeface="Times New Roman" pitchFamily="18" charset="0"/>
                <a:cs typeface="Arial" pitchFamily="34" charset="0"/>
              </a:rPr>
              <a:t>Adres:</a:t>
            </a:r>
            <a:r>
              <a:rPr kumimoji="0" lang="tr-TR" sz="800" b="1" i="0" u="none" strike="noStrike" cap="none" normalizeH="0" baseline="0" dirty="0" smtClean="0">
                <a:ln>
                  <a:noFill/>
                </a:ln>
                <a:solidFill>
                  <a:schemeClr val="accent6">
                    <a:lumMod val="50000"/>
                  </a:schemeClr>
                </a:solidFill>
                <a:latin typeface="Times New Roman" pitchFamily="18" charset="0"/>
                <a:cs typeface="Arial" pitchFamily="34" charset="0"/>
              </a:rPr>
              <a:t>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800" i="0" u="none" strike="noStrike" cap="none" normalizeH="0" baseline="0" dirty="0" smtClean="0">
                <a:ln>
                  <a:noFill/>
                </a:ln>
                <a:solidFill>
                  <a:schemeClr val="accent6">
                    <a:lumMod val="50000"/>
                  </a:schemeClr>
                </a:solidFill>
                <a:latin typeface="Times New Roman" pitchFamily="18" charset="0"/>
                <a:cs typeface="Arial" pitchFamily="34" charset="0"/>
              </a:rPr>
              <a:t>Süleymaniye Mah. Prof. Ümit  Yaşar</a:t>
            </a:r>
            <a:r>
              <a:rPr kumimoji="0" lang="tr-TR" sz="800" i="0" u="none" strike="noStrike" cap="none" normalizeH="0" dirty="0" smtClean="0">
                <a:ln>
                  <a:noFill/>
                </a:ln>
                <a:solidFill>
                  <a:schemeClr val="accent6">
                    <a:lumMod val="50000"/>
                  </a:schemeClr>
                </a:solidFill>
                <a:latin typeface="Times New Roman" pitchFamily="18" charset="0"/>
                <a:cs typeface="Arial" pitchFamily="34" charset="0"/>
              </a:rPr>
              <a:t> </a:t>
            </a:r>
            <a:r>
              <a:rPr kumimoji="0" lang="tr-TR" sz="800" i="0" u="none" strike="noStrike" cap="none" normalizeH="0" baseline="0" dirty="0" err="1" smtClean="0">
                <a:ln>
                  <a:noFill/>
                </a:ln>
                <a:solidFill>
                  <a:schemeClr val="accent6">
                    <a:lumMod val="50000"/>
                  </a:schemeClr>
                </a:solidFill>
                <a:latin typeface="Times New Roman" pitchFamily="18" charset="0"/>
                <a:cs typeface="Arial" pitchFamily="34" charset="0"/>
              </a:rPr>
              <a:t>Doğanay</a:t>
            </a:r>
            <a:r>
              <a:rPr kumimoji="0" lang="tr-TR" sz="800" i="0" u="none" strike="noStrike" cap="none" normalizeH="0" baseline="0" dirty="0" smtClean="0">
                <a:ln>
                  <a:noFill/>
                </a:ln>
                <a:solidFill>
                  <a:schemeClr val="accent6">
                    <a:lumMod val="50000"/>
                  </a:schemeClr>
                </a:solidFill>
                <a:latin typeface="Times New Roman" pitchFamily="18" charset="0"/>
                <a:cs typeface="Arial" pitchFamily="34" charset="0"/>
              </a:rPr>
              <a:t> Sok. No:3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800" i="0" u="none" strike="noStrike" cap="none" normalizeH="0" baseline="0" dirty="0" smtClean="0">
                <a:ln>
                  <a:noFill/>
                </a:ln>
                <a:solidFill>
                  <a:schemeClr val="accent6">
                    <a:lumMod val="50000"/>
                  </a:schemeClr>
                </a:solidFill>
                <a:latin typeface="Times New Roman" pitchFamily="18" charset="0"/>
                <a:cs typeface="Arial" pitchFamily="34" charset="0"/>
              </a:rPr>
              <a:t> Fatih/İSTANBUL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700" b="1" i="0" u="none" strike="noStrike" cap="none" normalizeH="0" baseline="0" dirty="0" smtClean="0">
              <a:ln>
                <a:noFill/>
              </a:ln>
              <a:solidFill>
                <a:schemeClr val="accent6">
                  <a:lumMod val="50000"/>
                </a:schemeClr>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
        <p:nvSpPr>
          <p:cNvPr id="8" name="Text Box 3"/>
          <p:cNvSpPr txBox="1">
            <a:spLocks noChangeArrowheads="1"/>
          </p:cNvSpPr>
          <p:nvPr/>
        </p:nvSpPr>
        <p:spPr bwMode="auto">
          <a:xfrm>
            <a:off x="4286248" y="4714884"/>
            <a:ext cx="1778000" cy="1500198"/>
          </a:xfrm>
          <a:prstGeom prst="rect">
            <a:avLst/>
          </a:prstGeom>
          <a:noFill/>
          <a:ln>
            <a:headEnd/>
            <a:tailEnd/>
          </a:ln>
          <a:effectLst>
            <a:innerShdw blurRad="63500" dist="50800" dir="18900000">
              <a:prstClr val="black">
                <a:alpha val="50000"/>
              </a:prstClr>
            </a:innerShdw>
          </a:effectLst>
          <a:scene3d>
            <a:camera prst="orthographicFront"/>
            <a:lightRig rig="threePt" dir="t"/>
          </a:scene3d>
          <a:sp3d>
            <a:bevelT w="152400" h="50800" prst="softRound"/>
          </a:sp3d>
        </p:spPr>
        <p:style>
          <a:lnRef idx="3">
            <a:schemeClr val="lt1"/>
          </a:lnRef>
          <a:fillRef idx="1">
            <a:schemeClr val="accent6"/>
          </a:fillRef>
          <a:effectRef idx="1">
            <a:schemeClr val="accent6"/>
          </a:effectRef>
          <a:fontRef idx="minor">
            <a:schemeClr val="lt1"/>
          </a:fontRef>
        </p:style>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800" b="1" i="0" u="sng" strike="noStrike" cap="none" normalizeH="0" baseline="0" dirty="0" smtClean="0">
                <a:ln>
                  <a:noFill/>
                </a:ln>
                <a:solidFill>
                  <a:schemeClr val="accent6">
                    <a:lumMod val="50000"/>
                  </a:schemeClr>
                </a:solidFill>
                <a:effectLst/>
                <a:latin typeface="Times New Roman" pitchFamily="18" charset="0"/>
                <a:cs typeface="Arial" pitchFamily="34" charset="0"/>
              </a:rPr>
              <a:t>Telefon: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800" b="0" i="0" u="none" strike="noStrike" cap="none" normalizeH="0" baseline="0" dirty="0" smtClean="0">
                <a:ln>
                  <a:noFill/>
                </a:ln>
                <a:solidFill>
                  <a:schemeClr val="accent6">
                    <a:lumMod val="50000"/>
                  </a:schemeClr>
                </a:solidFill>
                <a:latin typeface="Times New Roman" pitchFamily="18" charset="0"/>
                <a:cs typeface="Arial" pitchFamily="34" charset="0"/>
              </a:rPr>
              <a:t>0 (212) 533 86 88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800" b="0" i="0" u="none" strike="noStrike" cap="none" normalizeH="0" baseline="0" dirty="0" smtClean="0">
                <a:ln>
                  <a:noFill/>
                </a:ln>
                <a:solidFill>
                  <a:schemeClr val="accent6">
                    <a:lumMod val="50000"/>
                  </a:schemeClr>
                </a:solidFill>
                <a:latin typeface="Times New Roman" pitchFamily="18" charset="0"/>
                <a:cs typeface="Arial" pitchFamily="34" charset="0"/>
              </a:rPr>
              <a:t>0 (212) 533 86 09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800" b="0" i="0" u="sng" strike="noStrike" cap="none" normalizeH="0" baseline="0" dirty="0" smtClean="0">
              <a:ln>
                <a:noFill/>
              </a:ln>
              <a:solidFill>
                <a:schemeClr val="accent6">
                  <a:lumMod val="50000"/>
                </a:schemeClr>
              </a:solidFill>
              <a:latin typeface="Times New Roman" pitchFamily="18" charset="0"/>
              <a:cs typeface="Arial"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800" b="1" i="0" u="sng" strike="noStrike" cap="none" normalizeH="0" baseline="0" dirty="0" smtClean="0">
                <a:ln>
                  <a:noFill/>
                </a:ln>
                <a:solidFill>
                  <a:schemeClr val="accent6">
                    <a:lumMod val="50000"/>
                  </a:schemeClr>
                </a:solidFill>
                <a:latin typeface="Times New Roman" pitchFamily="18" charset="0"/>
                <a:cs typeface="Arial" pitchFamily="34" charset="0"/>
              </a:rPr>
              <a:t>Faks: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800" b="0" i="0" u="none" strike="noStrike" cap="none" normalizeH="0" baseline="0" dirty="0" smtClean="0">
                <a:ln>
                  <a:noFill/>
                </a:ln>
                <a:solidFill>
                  <a:schemeClr val="accent6">
                    <a:lumMod val="50000"/>
                  </a:schemeClr>
                </a:solidFill>
                <a:latin typeface="Times New Roman" pitchFamily="18" charset="0"/>
                <a:cs typeface="Arial" pitchFamily="34" charset="0"/>
              </a:rPr>
              <a:t>0 (212) 533 86 09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800" b="1" i="0" u="sng" strike="noStrike" cap="none" normalizeH="0" baseline="0" dirty="0" smtClean="0">
              <a:ln>
                <a:noFill/>
              </a:ln>
              <a:solidFill>
                <a:schemeClr val="accent6">
                  <a:lumMod val="50000"/>
                </a:schemeClr>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sng" strike="noStrike" cap="none" normalizeH="0" baseline="0" dirty="0" smtClean="0">
                <a:ln>
                  <a:noFill/>
                </a:ln>
                <a:solidFill>
                  <a:schemeClr val="accent6">
                    <a:lumMod val="50000"/>
                  </a:schemeClr>
                </a:solidFill>
                <a:effectLst/>
                <a:latin typeface="Times New Roman" pitchFamily="18" charset="0"/>
                <a:cs typeface="Arial" pitchFamily="34" charset="0"/>
              </a:rPr>
              <a:t>Web: </a:t>
            </a:r>
            <a:r>
              <a:rPr kumimoji="0" lang="tr-TR" sz="800" b="1" i="0" u="none" strike="noStrike" cap="none" normalizeH="0" baseline="0" dirty="0" smtClean="0">
                <a:ln>
                  <a:noFill/>
                </a:ln>
                <a:solidFill>
                  <a:schemeClr val="accent6">
                    <a:lumMod val="50000"/>
                  </a:schemeClr>
                </a:solidFill>
                <a:effectLst/>
                <a:latin typeface="Times New Roman" pitchFamily="18" charset="0"/>
                <a:cs typeface="Arial" pitchFamily="34" charset="0"/>
              </a:rPr>
              <a:t>http://fatihram.meb.k12.tr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800" b="1" i="0" u="none" strike="noStrike" cap="none" normalizeH="0" baseline="0" dirty="0" smtClean="0">
              <a:ln>
                <a:noFill/>
              </a:ln>
              <a:solidFill>
                <a:schemeClr val="accent6">
                  <a:lumMod val="50000"/>
                </a:schemeClr>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pic>
        <p:nvPicPr>
          <p:cNvPr id="9" name="Picture 5" descr="1200px-Instagram-Icon[1]"/>
          <p:cNvPicPr>
            <a:picLocks noChangeAspect="1" noChangeArrowheads="1"/>
          </p:cNvPicPr>
          <p:nvPr/>
        </p:nvPicPr>
        <p:blipFill>
          <a:blip r:embed="rId3" cstate="print"/>
          <a:srcRect/>
          <a:stretch>
            <a:fillRect/>
          </a:stretch>
        </p:blipFill>
        <p:spPr bwMode="auto">
          <a:xfrm>
            <a:off x="642910" y="5500702"/>
            <a:ext cx="228600" cy="228600"/>
          </a:xfrm>
          <a:prstGeom prst="rect">
            <a:avLst/>
          </a:prstGeom>
          <a:noFill/>
          <a:ln w="9525" algn="in">
            <a:noFill/>
            <a:miter lim="800000"/>
            <a:headEnd/>
            <a:tailEnd/>
          </a:ln>
          <a:effectLst/>
        </p:spPr>
      </p:pic>
      <p:pic>
        <p:nvPicPr>
          <p:cNvPr id="10" name="Picture 6" descr="Twitter_bird_logo_2012"/>
          <p:cNvPicPr>
            <a:picLocks noChangeAspect="1" noChangeArrowheads="1"/>
          </p:cNvPicPr>
          <p:nvPr/>
        </p:nvPicPr>
        <p:blipFill>
          <a:blip r:embed="rId4" cstate="print"/>
          <a:srcRect/>
          <a:stretch>
            <a:fillRect/>
          </a:stretch>
        </p:blipFill>
        <p:spPr bwMode="auto">
          <a:xfrm>
            <a:off x="642910" y="6000768"/>
            <a:ext cx="241300" cy="196850"/>
          </a:xfrm>
          <a:prstGeom prst="rect">
            <a:avLst/>
          </a:prstGeom>
          <a:noFill/>
          <a:ln w="9525" algn="in">
            <a:noFill/>
            <a:miter lim="800000"/>
            <a:headEnd/>
            <a:tailEnd/>
          </a:ln>
          <a:effectLst/>
        </p:spPr>
      </p:pic>
      <p:pic>
        <p:nvPicPr>
          <p:cNvPr id="11" name="Picture 5"/>
          <p:cNvPicPr>
            <a:picLocks noChangeAspect="1" noChangeArrowheads="1"/>
          </p:cNvPicPr>
          <p:nvPr/>
        </p:nvPicPr>
        <p:blipFill>
          <a:blip r:embed="rId5" cstate="print"/>
          <a:srcRect/>
          <a:stretch>
            <a:fillRect/>
          </a:stretch>
        </p:blipFill>
        <p:spPr bwMode="auto">
          <a:xfrm rot="546256">
            <a:off x="6139156" y="808326"/>
            <a:ext cx="1263142" cy="946890"/>
          </a:xfrm>
          <a:prstGeom prst="rect">
            <a:avLst/>
          </a:prstGeom>
          <a:noFill/>
          <a:ln w="12700" algn="in">
            <a:solidFill>
              <a:srgbClr val="E1A385"/>
            </a:solidFill>
            <a:miter lim="800000"/>
            <a:headEnd/>
            <a:tailEnd/>
          </a:ln>
          <a:effectLst>
            <a:outerShdw dist="99190" dir="3011666" algn="ctr" rotWithShape="0">
              <a:srgbClr val="663319">
                <a:alpha val="50000"/>
              </a:srgbClr>
            </a:outerShdw>
          </a:effectLst>
        </p:spPr>
      </p:pic>
      <p:pic>
        <p:nvPicPr>
          <p:cNvPr id="12" name="Picture 4" descr="FB_IMG_1606300238674"/>
          <p:cNvPicPr>
            <a:picLocks noChangeAspect="1" noChangeArrowheads="1"/>
          </p:cNvPicPr>
          <p:nvPr/>
        </p:nvPicPr>
        <p:blipFill>
          <a:blip r:embed="rId6" cstate="print"/>
          <a:srcRect/>
          <a:stretch>
            <a:fillRect/>
          </a:stretch>
        </p:blipFill>
        <p:spPr bwMode="auto">
          <a:xfrm rot="-1340134">
            <a:off x="5739960" y="1953967"/>
            <a:ext cx="1101657" cy="1100729"/>
          </a:xfrm>
          <a:prstGeom prst="rect">
            <a:avLst/>
          </a:prstGeom>
          <a:noFill/>
          <a:ln w="12700" algn="in">
            <a:solidFill>
              <a:srgbClr val="E1A385"/>
            </a:solidFill>
            <a:miter lim="800000"/>
            <a:headEnd/>
            <a:tailEnd/>
          </a:ln>
          <a:effectLst>
            <a:outerShdw dist="99190" dir="3011666" algn="ctr" rotWithShape="0">
              <a:srgbClr val="663319">
                <a:alpha val="50000"/>
              </a:srgbClr>
            </a:outerShdw>
          </a:effectLst>
        </p:spPr>
      </p:pic>
      <p:pic>
        <p:nvPicPr>
          <p:cNvPr id="13" name="Picture 3" descr="FB_IMG_1606300232948"/>
          <p:cNvPicPr>
            <a:picLocks noChangeAspect="1" noChangeArrowheads="1"/>
          </p:cNvPicPr>
          <p:nvPr/>
        </p:nvPicPr>
        <p:blipFill>
          <a:blip r:embed="rId7" cstate="print"/>
          <a:srcRect/>
          <a:stretch>
            <a:fillRect/>
          </a:stretch>
        </p:blipFill>
        <p:spPr bwMode="auto">
          <a:xfrm rot="396832">
            <a:off x="7062375" y="1990286"/>
            <a:ext cx="1133088" cy="1133088"/>
          </a:xfrm>
          <a:prstGeom prst="rect">
            <a:avLst/>
          </a:prstGeom>
          <a:noFill/>
          <a:ln w="12700" algn="in">
            <a:solidFill>
              <a:srgbClr val="E1A385"/>
            </a:solidFill>
            <a:miter lim="800000"/>
            <a:headEnd/>
            <a:tailEnd/>
          </a:ln>
          <a:effectLst>
            <a:outerShdw dist="99190" dir="3011666" algn="ctr" rotWithShape="0">
              <a:srgbClr val="663319">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nSpc>
                <a:spcPct val="150000"/>
              </a:lnSpc>
            </a:pPr>
            <a:r>
              <a:rPr lang="tr-TR" sz="1200" i="1" dirty="0" smtClean="0"/>
              <a:t>Genel Hedef: </a:t>
            </a:r>
            <a:r>
              <a:rPr lang="tr-TR" sz="1200" dirty="0" smtClean="0"/>
              <a:t>Her eğitim öğretim yılı için öğrencilerin gelişimsel ihtiyaçları temelinde bir önceki eğitim öğretim yılına ait veriler ve toplumun öncelikli ihtiyaçları gözetilerek Bakanlık tarafından belirlenen ve eğitim kurumlarının okul rehberlik ve psikolojik danışma programında yer vermekle yükümlü olduğu hedefi,</a:t>
            </a:r>
          </a:p>
          <a:p>
            <a:pPr>
              <a:lnSpc>
                <a:spcPct val="150000"/>
              </a:lnSpc>
            </a:pPr>
            <a:endParaRPr lang="tr-TR" sz="1200" dirty="0" smtClean="0"/>
          </a:p>
          <a:p>
            <a:pPr>
              <a:lnSpc>
                <a:spcPct val="150000"/>
              </a:lnSpc>
            </a:pPr>
            <a:r>
              <a:rPr lang="tr-TR" sz="1200" i="1" dirty="0" smtClean="0"/>
              <a:t>Yerel </a:t>
            </a:r>
            <a:r>
              <a:rPr lang="tr-TR" sz="1200" i="1" dirty="0" smtClean="0"/>
              <a:t>Hedef: </a:t>
            </a:r>
            <a:r>
              <a:rPr lang="tr-TR" sz="1200" dirty="0" smtClean="0"/>
              <a:t>Bir önceki eğitim öğretim yılına ait veriler ve öğrencilerin gelişimsel ihtiyaçları temelinde rehberlik ve psikolojik danışma hizmetleri il yürütme komisyonları tarafından il hedefi olarak belirlenen ve eğitim kurumlarının okul rehberlik ve psikolojik danışma programında yer vermekle yükümlü olduğu hedefi ifade eder. </a:t>
            </a:r>
            <a:endParaRPr lang="tr-TR" sz="1200" dirty="0" smtClean="0"/>
          </a:p>
          <a:p>
            <a:pPr>
              <a:lnSpc>
                <a:spcPct val="150000"/>
              </a:lnSpc>
            </a:pPr>
            <a:endParaRPr lang="tr-TR" sz="1200" dirty="0" smtClean="0"/>
          </a:p>
          <a:p>
            <a:pPr>
              <a:lnSpc>
                <a:spcPct val="150000"/>
              </a:lnSpc>
            </a:pPr>
            <a:r>
              <a:rPr lang="tr-TR" sz="1200" i="1" dirty="0" smtClean="0"/>
              <a:t>Özel Hedef: </a:t>
            </a:r>
            <a:r>
              <a:rPr lang="tr-TR" sz="1200" dirty="0" smtClean="0"/>
              <a:t>Rehber öğretmen/psikolojik danışmanı bulunan eğitim kurumları tarafından bir önceki eğitim öğretim yılına ait öğrenci, veli ve öğretmen ihtiyaç analizi, risk haritası ve program değerlendirme sonuçları gözetilerek belirlenen ve bu kurumların okul rehberlik ve psikolojik danışma programında yer vermekle yükümlü olduğu hedefi,</a:t>
            </a:r>
          </a:p>
          <a:p>
            <a:pPr>
              <a:lnSpc>
                <a:spcPct val="150000"/>
              </a:lnSpc>
            </a:pPr>
            <a:endParaRPr lang="tr-TR" sz="1200" dirty="0"/>
          </a:p>
        </p:txBody>
      </p:sp>
      <p:sp>
        <p:nvSpPr>
          <p:cNvPr id="4" name="1 Başlık"/>
          <p:cNvSpPr>
            <a:spLocks noGrp="1"/>
          </p:cNvSpPr>
          <p:nvPr>
            <p:ph type="title"/>
          </p:nvPr>
        </p:nvSpPr>
        <p:spPr>
          <a:xfrm>
            <a:off x="857224" y="428604"/>
            <a:ext cx="6143668" cy="500066"/>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tr-TR" sz="2000" b="1" dirty="0" smtClean="0">
                <a:cs typeface="Calibri" pitchFamily="34" charset="0"/>
              </a:rPr>
              <a:t>Kavramlar</a:t>
            </a:r>
            <a:endParaRPr lang="tr-TR" sz="2000" b="1"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929586" y="142852"/>
            <a:ext cx="1022744" cy="57150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Autofit/>
          </a:bodyPr>
          <a:lstStyle/>
          <a:p>
            <a:pPr>
              <a:lnSpc>
                <a:spcPct val="125000"/>
              </a:lnSpc>
              <a:spcBef>
                <a:spcPts val="0"/>
              </a:spcBef>
            </a:pPr>
            <a:r>
              <a:rPr lang="tr-TR" sz="1000" dirty="0" smtClean="0"/>
              <a:t> Okul öncesi dönemde rehberlik ve psikolojik danışma hizmetleri; çocuğun kendini tanıması, sosyalleşmesi, özgüven geliştirmesi, sınırlarını keşfetmesi, okula uyum sağlaması, okula ve öğrenmeye yönelik olumlu tutum geliştirmesi, yetenek ve ilgi alanları hakkında </a:t>
            </a:r>
            <a:r>
              <a:rPr lang="tr-TR" sz="1000" dirty="0" err="1" smtClean="0"/>
              <a:t>farkındalık</a:t>
            </a:r>
            <a:r>
              <a:rPr lang="tr-TR" sz="1000" dirty="0" smtClean="0"/>
              <a:t> kazanması amacıyla yürütülür. </a:t>
            </a:r>
          </a:p>
          <a:p>
            <a:pPr>
              <a:lnSpc>
                <a:spcPct val="125000"/>
              </a:lnSpc>
              <a:spcBef>
                <a:spcPts val="0"/>
              </a:spcBef>
            </a:pPr>
            <a:endParaRPr lang="tr-TR" sz="1000" dirty="0" smtClean="0"/>
          </a:p>
          <a:p>
            <a:pPr>
              <a:lnSpc>
                <a:spcPct val="125000"/>
              </a:lnSpc>
              <a:spcBef>
                <a:spcPts val="0"/>
              </a:spcBef>
            </a:pPr>
            <a:r>
              <a:rPr lang="tr-TR" sz="1000" dirty="0" smtClean="0"/>
              <a:t>İlkokul kademesinde rehberlik ve psikolojik danışma hizmetleri; öğrencinin okula uyum sağlaması, eğitim ortamlarına ve öğrenmeye yönelik olumlu tutum geliştirmesi, öğrenmeyi öğrenme ve öğrendiklerini aktarmaya yönelik bilişsel beceriler kazanması, kendini tanıması, özgüven geliştirmesi, duyguları tanıma ve ifade etme, arkadaş edinme, problem çözme gibi becerileri kazanması amacıyla yürütülür. </a:t>
            </a:r>
          </a:p>
          <a:p>
            <a:pPr>
              <a:lnSpc>
                <a:spcPct val="125000"/>
              </a:lnSpc>
              <a:spcBef>
                <a:spcPts val="0"/>
              </a:spcBef>
            </a:pPr>
            <a:endParaRPr lang="tr-TR" sz="1000" dirty="0" smtClean="0"/>
          </a:p>
          <a:p>
            <a:pPr>
              <a:lnSpc>
                <a:spcPct val="125000"/>
              </a:lnSpc>
              <a:spcBef>
                <a:spcPts val="0"/>
              </a:spcBef>
            </a:pPr>
            <a:r>
              <a:rPr lang="tr-TR" sz="1000" dirty="0" smtClean="0"/>
              <a:t>Ortaokul kademesinde rehberlik ve psikolojik danışma hizmetleri; öğrencinin arkadaşlık ilişkisi kurma ve geliştirme, karar verme, sorumluluk alma ve çatışma çözme gibi yaşam becerileri kazanması, ergenlik dönemindeki değişimlere uyum sağlaması, kendine uygun öğrenme yöntemleri doğrultusunda çalışma becerileri geliştirmesi, ilgi, yetenek ve kişilik özellikleri ile güçlü ve zayıf yönlerini fark ederek kariyer hedefleri doğrultusunda üst öğrenim kurumlarına yönelmesi amacıyla yürütülür. </a:t>
            </a:r>
          </a:p>
          <a:p>
            <a:pPr>
              <a:lnSpc>
                <a:spcPct val="125000"/>
              </a:lnSpc>
              <a:spcBef>
                <a:spcPts val="0"/>
              </a:spcBef>
            </a:pPr>
            <a:endParaRPr lang="tr-TR" sz="1000" dirty="0" smtClean="0"/>
          </a:p>
          <a:p>
            <a:pPr>
              <a:lnSpc>
                <a:spcPct val="125000"/>
              </a:lnSpc>
              <a:spcBef>
                <a:spcPts val="0"/>
              </a:spcBef>
            </a:pPr>
            <a:r>
              <a:rPr lang="tr-TR" sz="1000" dirty="0" smtClean="0"/>
              <a:t>Ortaöğretim kademesinde rehberlik ve psikolojik danışma hizmetleri; öğrencinin bireysel özelliklerini değerlendirip sağlıklı bir kimlik oluşturması, ergenlik dönemindeki değişimlere uyum sağlaması, değerlerini fark etmesi ve kendi değerleri ile toplumsal değerler arasında bağ kurabilmesi, verimli, sistemli ve planlı çalışma alışkanlığı kazanması, kariyer hedefleri doğrultusunda üst öğrenim, meslek ve iş alanlarına yönelmesi amacıyla yürütülür.</a:t>
            </a:r>
          </a:p>
          <a:p>
            <a:pPr>
              <a:lnSpc>
                <a:spcPct val="125000"/>
              </a:lnSpc>
              <a:spcBef>
                <a:spcPts val="0"/>
              </a:spcBef>
            </a:pPr>
            <a:endParaRPr lang="tr-TR" sz="1000" dirty="0" smtClean="0"/>
          </a:p>
          <a:p>
            <a:pPr>
              <a:lnSpc>
                <a:spcPct val="125000"/>
              </a:lnSpc>
              <a:spcBef>
                <a:spcPts val="0"/>
              </a:spcBef>
            </a:pPr>
            <a:r>
              <a:rPr lang="tr-TR" sz="1000" dirty="0" smtClean="0"/>
              <a:t> Hayat boyu öğrenme kurumlarında rehberlik ve psikolojik danışma hizmetleri; bireyin meslek öncesi eğitim alması, iş yaşamına hazırlanması, yeni bir meslek edinmesi, aktarılabilir becerilerin iş ve meslek yaşamındaki önemini fark etmesi amacıyla gelişim dönemi özellikleri, ihtiyaçları, beklentileri, çevre koşulları, sosyoekonomik ve kültürel özellikleri dikkate alınarak yürütülür. </a:t>
            </a:r>
            <a:endParaRPr lang="tr-TR" sz="1000" dirty="0"/>
          </a:p>
        </p:txBody>
      </p:sp>
      <p:sp>
        <p:nvSpPr>
          <p:cNvPr id="4" name="1 Başlık"/>
          <p:cNvSpPr>
            <a:spLocks noGrp="1"/>
          </p:cNvSpPr>
          <p:nvPr>
            <p:ph type="title"/>
          </p:nvPr>
        </p:nvSpPr>
        <p:spPr>
          <a:xfrm>
            <a:off x="857224" y="428604"/>
            <a:ext cx="6143668" cy="714380"/>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tr-TR" sz="2000" b="1" dirty="0" smtClean="0"/>
              <a:t>Öğretim Kademelerine Göre Rehberlik Ve Psikolojik Danışma Hizmetleri</a:t>
            </a:r>
            <a:endParaRPr lang="tr-TR" sz="2000" b="1"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929586" y="142852"/>
            <a:ext cx="1022744" cy="57150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2285992"/>
            <a:ext cx="7467600" cy="1971676"/>
          </a:xfrm>
        </p:spPr>
        <p:txBody>
          <a:bodyPr>
            <a:normAutofit fontScale="92500" lnSpcReduction="10000"/>
          </a:bodyPr>
          <a:lstStyle/>
          <a:p>
            <a:pPr>
              <a:lnSpc>
                <a:spcPct val="150000"/>
              </a:lnSpc>
              <a:buNone/>
            </a:pPr>
            <a:r>
              <a:rPr lang="tr-TR" sz="1200" i="1" dirty="0" smtClean="0"/>
              <a:t>İhtiyaç analizi:</a:t>
            </a:r>
          </a:p>
          <a:p>
            <a:pPr>
              <a:lnSpc>
                <a:spcPct val="150000"/>
              </a:lnSpc>
              <a:buNone/>
            </a:pPr>
            <a:r>
              <a:rPr lang="tr-TR" sz="1200" dirty="0" smtClean="0"/>
              <a:t>Programın tasarlanması sürecinde her eğitim öğretim yılı mayıs ayında test ve test dışı teknikler</a:t>
            </a:r>
          </a:p>
          <a:p>
            <a:pPr>
              <a:lnSpc>
                <a:spcPct val="150000"/>
              </a:lnSpc>
              <a:buNone/>
            </a:pPr>
            <a:r>
              <a:rPr lang="tr-TR" sz="1200" dirty="0" smtClean="0"/>
              <a:t>kullanılarak öğrencilerin rehberlik ve psikolojik danışma hizmetlerine ilişkin ihtiyaçları belirlenir.</a:t>
            </a:r>
          </a:p>
          <a:p>
            <a:pPr>
              <a:lnSpc>
                <a:spcPct val="150000"/>
              </a:lnSpc>
              <a:buNone/>
            </a:pPr>
            <a:endParaRPr lang="tr-TR" sz="1200" dirty="0" smtClean="0"/>
          </a:p>
          <a:p>
            <a:pPr>
              <a:lnSpc>
                <a:spcPct val="150000"/>
              </a:lnSpc>
              <a:buNone/>
            </a:pPr>
            <a:r>
              <a:rPr lang="tr-TR" sz="1200" i="1" dirty="0" smtClean="0"/>
              <a:t>Hedeflerin belirlenmesi:</a:t>
            </a:r>
          </a:p>
          <a:p>
            <a:pPr>
              <a:lnSpc>
                <a:spcPct val="150000"/>
              </a:lnSpc>
              <a:buNone/>
            </a:pPr>
            <a:r>
              <a:rPr lang="tr-TR" sz="1200" dirty="0" smtClean="0"/>
              <a:t>Rehberlik ve psikolojik danışma hizmetleri kapsamında genel hedefler Bakanlıkça, yerel hedefler rehberlik</a:t>
            </a:r>
          </a:p>
          <a:p>
            <a:pPr>
              <a:lnSpc>
                <a:spcPct val="150000"/>
              </a:lnSpc>
              <a:buNone/>
            </a:pPr>
            <a:r>
              <a:rPr lang="tr-TR" sz="1200" dirty="0" smtClean="0"/>
              <a:t>ve psikolojik danışma hizmetleri il yürütme komisyonlarınca, özel hedefler eğitim kurumlarınca belirlenir.</a:t>
            </a:r>
            <a:endParaRPr lang="tr-TR" sz="1200" dirty="0"/>
          </a:p>
        </p:txBody>
      </p:sp>
      <p:sp>
        <p:nvSpPr>
          <p:cNvPr id="4" name="1 Başlık"/>
          <p:cNvSpPr>
            <a:spLocks noGrp="1"/>
          </p:cNvSpPr>
          <p:nvPr>
            <p:ph type="title"/>
          </p:nvPr>
        </p:nvSpPr>
        <p:spPr>
          <a:xfrm>
            <a:off x="857224" y="428604"/>
            <a:ext cx="6143668" cy="785818"/>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tr-TR" sz="2000" b="1" dirty="0" smtClean="0"/>
              <a:t>Okul Rehberlik ve Psikolojik Danışma Programı</a:t>
            </a:r>
            <a:endParaRPr lang="tr-TR" sz="2000" b="1"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929586" y="142852"/>
            <a:ext cx="1022744" cy="57150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nSpc>
                <a:spcPct val="150000"/>
              </a:lnSpc>
              <a:buNone/>
            </a:pPr>
            <a:r>
              <a:rPr lang="tr-TR" sz="1200" i="1" dirty="0" smtClean="0"/>
              <a:t>	Okul rehberlik ve psikolojik danışma programının hazırlarken</a:t>
            </a:r>
          </a:p>
          <a:p>
            <a:pPr>
              <a:lnSpc>
                <a:spcPct val="150000"/>
              </a:lnSpc>
              <a:buAutoNum type="alphaLcParenR"/>
            </a:pPr>
            <a:r>
              <a:rPr lang="tr-TR" sz="1200" dirty="0" smtClean="0"/>
              <a:t>Genel, yerel ve özel hedeflere, </a:t>
            </a:r>
          </a:p>
          <a:p>
            <a:pPr>
              <a:lnSpc>
                <a:spcPct val="150000"/>
              </a:lnSpc>
              <a:buAutoNum type="alphaLcParenR"/>
            </a:pPr>
            <a:r>
              <a:rPr lang="tr-TR" sz="1200" dirty="0" smtClean="0"/>
              <a:t>Gelişimsel ve önleyici hizmetler, iyileştirici hizmetler ve destek hizmetlere, </a:t>
            </a:r>
          </a:p>
          <a:p>
            <a:pPr>
              <a:lnSpc>
                <a:spcPct val="150000"/>
              </a:lnSpc>
              <a:buAutoNum type="alphaLcParenR"/>
            </a:pPr>
            <a:r>
              <a:rPr lang="tr-TR" sz="1200" dirty="0" smtClean="0"/>
              <a:t>Okuldaki tüm öğrencileri kapsayacak faaliyetlere, </a:t>
            </a:r>
          </a:p>
          <a:p>
            <a:pPr>
              <a:lnSpc>
                <a:spcPct val="150000"/>
              </a:lnSpc>
              <a:buAutoNum type="alphaLcParenR"/>
            </a:pPr>
            <a:r>
              <a:rPr lang="tr-TR" sz="1200" dirty="0" smtClean="0"/>
              <a:t>Değerlendirme süreçlerine yer verilir.</a:t>
            </a:r>
            <a:endParaRPr lang="tr-TR" sz="1200" i="1" dirty="0"/>
          </a:p>
        </p:txBody>
      </p:sp>
      <p:sp>
        <p:nvSpPr>
          <p:cNvPr id="5" name="1 Başlık"/>
          <p:cNvSpPr>
            <a:spLocks noGrp="1"/>
          </p:cNvSpPr>
          <p:nvPr>
            <p:ph type="title"/>
          </p:nvPr>
        </p:nvSpPr>
        <p:spPr>
          <a:xfrm>
            <a:off x="857224" y="428604"/>
            <a:ext cx="6143668" cy="785818"/>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tr-TR" sz="2000" b="1" dirty="0" smtClean="0"/>
              <a:t>Okul Rehberlik ve Psikolojik Danışma Programı</a:t>
            </a:r>
            <a:endParaRPr lang="tr-TR" sz="2000" b="1" dirty="0">
              <a:latin typeface="Calibri" pitchFamily="34" charset="0"/>
              <a:cs typeface="Calibri"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7929586" y="142852"/>
            <a:ext cx="1022744" cy="57150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nSpc>
                <a:spcPct val="150000"/>
              </a:lnSpc>
              <a:buNone/>
            </a:pPr>
            <a:r>
              <a:rPr lang="tr-TR" sz="1200" i="1" dirty="0" smtClean="0">
                <a:effectLst>
                  <a:outerShdw blurRad="38100" dist="38100" dir="2700000" algn="tl">
                    <a:srgbClr val="000000">
                      <a:alpha val="43137"/>
                    </a:srgbClr>
                  </a:outerShdw>
                </a:effectLst>
              </a:rPr>
              <a:t>         </a:t>
            </a:r>
            <a:r>
              <a:rPr lang="tr-TR" sz="1200" i="1" dirty="0" smtClean="0"/>
              <a:t>Rehberlik ve psikolojik danışma hizmetlerinin etkili bir şekilde yürütülebilmesi için rehberlik ve psikolojik danışma servisinin;</a:t>
            </a:r>
          </a:p>
          <a:p>
            <a:pPr>
              <a:lnSpc>
                <a:spcPct val="150000"/>
              </a:lnSpc>
            </a:pPr>
            <a:r>
              <a:rPr lang="tr-TR" sz="1200" dirty="0" smtClean="0"/>
              <a:t>Öğrenci, veli, öğretmen ve diğer personelin kolaylıkla ulaşabileceği konumda olması,</a:t>
            </a:r>
          </a:p>
          <a:p>
            <a:pPr>
              <a:lnSpc>
                <a:spcPct val="150000"/>
              </a:lnSpc>
            </a:pPr>
            <a:r>
              <a:rPr lang="tr-TR" sz="1200" dirty="0" smtClean="0"/>
              <a:t>Uygun fiziki koşullara sahip olması, </a:t>
            </a:r>
          </a:p>
          <a:p>
            <a:pPr>
              <a:lnSpc>
                <a:spcPct val="150000"/>
              </a:lnSpc>
            </a:pPr>
            <a:r>
              <a:rPr lang="tr-TR" sz="1200" dirty="0" smtClean="0"/>
              <a:t>Bilişim, iletişim araçları, gerekli büro malzemeleri, bireysel çalışmalar ve grup çalışmaları için gerekli araç ve gereçler ile donatılmış olması,</a:t>
            </a:r>
          </a:p>
          <a:p>
            <a:pPr>
              <a:lnSpc>
                <a:spcPct val="150000"/>
              </a:lnSpc>
            </a:pPr>
            <a:r>
              <a:rPr lang="tr-TR" sz="1200" dirty="0" smtClean="0"/>
              <a:t>Rehberlik ve psikolojik danışma hizmetleri dışında başka bir amaç için kullanılmaması gerekir.</a:t>
            </a:r>
            <a:endParaRPr lang="tr-TR" sz="1200" dirty="0"/>
          </a:p>
        </p:txBody>
      </p:sp>
      <p:sp>
        <p:nvSpPr>
          <p:cNvPr id="4" name="1 Başlık"/>
          <p:cNvSpPr>
            <a:spLocks noGrp="1"/>
          </p:cNvSpPr>
          <p:nvPr>
            <p:ph type="title"/>
          </p:nvPr>
        </p:nvSpPr>
        <p:spPr>
          <a:xfrm>
            <a:off x="857224" y="428604"/>
            <a:ext cx="6143668" cy="500066"/>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tr-TR" sz="2000" dirty="0" smtClean="0"/>
              <a:t>Rehberlik Ve Psikolojik Danışma Servisi </a:t>
            </a:r>
            <a:endParaRPr lang="tr-TR" sz="2000" b="1"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929586" y="142852"/>
            <a:ext cx="1022744" cy="57150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r>
              <a:rPr lang="tr-TR" sz="1200" i="1" dirty="0" smtClean="0"/>
              <a:t>Rehberlik ve psikolojik danışma hizmetleri yürütme komisyonu eğitim kurumu müdürünün başkanlığında</a:t>
            </a:r>
          </a:p>
          <a:p>
            <a:pPr>
              <a:buNone/>
            </a:pPr>
            <a:r>
              <a:rPr lang="tr-TR" sz="1200" i="1" dirty="0" smtClean="0"/>
              <a:t>aşağıdaki üyelerden oluşur:</a:t>
            </a:r>
          </a:p>
          <a:p>
            <a:pPr>
              <a:buNone/>
            </a:pPr>
            <a:endParaRPr lang="tr-TR" sz="1200" i="1" dirty="0" smtClean="0"/>
          </a:p>
          <a:p>
            <a:pPr>
              <a:lnSpc>
                <a:spcPct val="150000"/>
              </a:lnSpc>
              <a:buNone/>
            </a:pPr>
            <a:r>
              <a:rPr lang="tr-TR" sz="1200" dirty="0" smtClean="0"/>
              <a:t>a) Eğitim kurumunda görevli müdür yardımcıları. </a:t>
            </a:r>
          </a:p>
          <a:p>
            <a:pPr>
              <a:lnSpc>
                <a:spcPct val="150000"/>
              </a:lnSpc>
              <a:buNone/>
            </a:pPr>
            <a:r>
              <a:rPr lang="tr-TR" sz="1200" dirty="0" smtClean="0"/>
              <a:t>b) Rehber öğretmen/psikolojik danışmanlar. </a:t>
            </a:r>
          </a:p>
          <a:p>
            <a:pPr>
              <a:lnSpc>
                <a:spcPct val="150000"/>
              </a:lnSpc>
              <a:buNone/>
            </a:pPr>
            <a:r>
              <a:rPr lang="tr-TR" sz="1200" dirty="0" smtClean="0"/>
              <a:t>c) Sınıf rehber</a:t>
            </a:r>
          </a:p>
          <a:p>
            <a:pPr>
              <a:lnSpc>
                <a:spcPct val="150000"/>
              </a:lnSpc>
              <a:buNone/>
            </a:pPr>
            <a:r>
              <a:rPr lang="tr-TR" sz="1200" dirty="0" smtClean="0"/>
              <a:t>öğretmenlerinden her sınıf düzeyinden seçilecek en az birer temsilci. </a:t>
            </a:r>
          </a:p>
          <a:p>
            <a:pPr>
              <a:lnSpc>
                <a:spcPct val="150000"/>
              </a:lnSpc>
              <a:buNone/>
            </a:pPr>
            <a:r>
              <a:rPr lang="tr-TR" sz="1200" dirty="0" smtClean="0"/>
              <a:t>ç) Okul öncesi eğitim kurumlarında farklı yaş grubundaki çocukların eğitiminden sorumlu en az birer</a:t>
            </a:r>
          </a:p>
          <a:p>
            <a:pPr>
              <a:lnSpc>
                <a:spcPct val="150000"/>
              </a:lnSpc>
              <a:buNone/>
            </a:pPr>
            <a:r>
              <a:rPr lang="tr-TR" sz="1200" dirty="0" smtClean="0"/>
              <a:t>öğretmen. </a:t>
            </a:r>
          </a:p>
          <a:p>
            <a:pPr>
              <a:lnSpc>
                <a:spcPct val="150000"/>
              </a:lnSpc>
              <a:buNone/>
            </a:pPr>
            <a:r>
              <a:rPr lang="tr-TR" sz="1200" dirty="0" smtClean="0"/>
              <a:t>d) Ortaöğretim kurumlarında disiplin kurulu ve onur kurulundan; ilköğretim kurumlarında ise öğrenci</a:t>
            </a:r>
          </a:p>
          <a:p>
            <a:pPr>
              <a:lnSpc>
                <a:spcPct val="150000"/>
              </a:lnSpc>
              <a:buNone/>
            </a:pPr>
            <a:r>
              <a:rPr lang="tr-TR" sz="1200" dirty="0" smtClean="0"/>
              <a:t>davranışları değerlendirme kurulundan birer temsilci.</a:t>
            </a:r>
          </a:p>
          <a:p>
            <a:pPr>
              <a:lnSpc>
                <a:spcPct val="150000"/>
              </a:lnSpc>
              <a:buNone/>
            </a:pPr>
            <a:r>
              <a:rPr lang="tr-TR" sz="1200" dirty="0" smtClean="0"/>
              <a:t>e) Okul-aile birliğinden bir temsilci.</a:t>
            </a:r>
            <a:endParaRPr lang="tr-TR" sz="1200" dirty="0"/>
          </a:p>
        </p:txBody>
      </p:sp>
      <p:sp>
        <p:nvSpPr>
          <p:cNvPr id="4" name="1 Başlık"/>
          <p:cNvSpPr>
            <a:spLocks noGrp="1"/>
          </p:cNvSpPr>
          <p:nvPr>
            <p:ph type="title"/>
          </p:nvPr>
        </p:nvSpPr>
        <p:spPr>
          <a:xfrm>
            <a:off x="857224" y="428604"/>
            <a:ext cx="6143668" cy="785818"/>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tr-TR" sz="2000" dirty="0" smtClean="0"/>
              <a:t>Rehberlik Ve Psikolojik Danışma Hizmetleri Yürütme Komisyonu</a:t>
            </a:r>
            <a:endParaRPr lang="tr-TR" sz="2000" b="1"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929586" y="142852"/>
            <a:ext cx="1022744" cy="57150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928802"/>
            <a:ext cx="7467600" cy="3000396"/>
          </a:xfrm>
        </p:spPr>
        <p:txBody>
          <a:bodyPr>
            <a:normAutofit/>
          </a:bodyPr>
          <a:lstStyle/>
          <a:p>
            <a:pPr>
              <a:lnSpc>
                <a:spcPct val="150000"/>
              </a:lnSpc>
              <a:buFont typeface="Wingdings" pitchFamily="2" charset="2"/>
              <a:buChar char="ü"/>
            </a:pPr>
            <a:r>
              <a:rPr lang="tr-TR" sz="1200" dirty="0" smtClean="0"/>
              <a:t>Komisyon; birinci dönem başında, ikinci dönem başında ve ders yılı sonunda olmak üzere en az üç</a:t>
            </a:r>
          </a:p>
          <a:p>
            <a:pPr>
              <a:lnSpc>
                <a:spcPct val="150000"/>
              </a:lnSpc>
              <a:buNone/>
            </a:pPr>
            <a:r>
              <a:rPr lang="tr-TR" sz="1200" dirty="0" smtClean="0"/>
              <a:t>defa toplanır. Gerektiğinde rehberlik ve psikolojik danışma servisinin önerisi ile de toplanabilir. </a:t>
            </a:r>
          </a:p>
          <a:p>
            <a:pPr>
              <a:lnSpc>
                <a:spcPct val="150000"/>
              </a:lnSpc>
              <a:buFont typeface="Wingdings" pitchFamily="2" charset="2"/>
              <a:buChar char="ü"/>
            </a:pPr>
            <a:r>
              <a:rPr lang="tr-TR" sz="1200" dirty="0" smtClean="0"/>
              <a:t>Komisyonun ilk toplantısı, öğretmenler kurulu toplantısının yapıldığı tarihten itibaren en geç bir ay</a:t>
            </a:r>
          </a:p>
          <a:p>
            <a:pPr>
              <a:lnSpc>
                <a:spcPct val="150000"/>
              </a:lnSpc>
              <a:buNone/>
            </a:pPr>
            <a:r>
              <a:rPr lang="tr-TR" sz="1200" dirty="0" smtClean="0"/>
              <a:t>içerisinde yapılır. </a:t>
            </a:r>
          </a:p>
          <a:p>
            <a:pPr>
              <a:lnSpc>
                <a:spcPct val="150000"/>
              </a:lnSpc>
              <a:buFont typeface="Wingdings" pitchFamily="2" charset="2"/>
              <a:buChar char="ü"/>
            </a:pPr>
            <a:r>
              <a:rPr lang="tr-TR" sz="1200" dirty="0" smtClean="0"/>
              <a:t>Komisyonun gündemi, rehberlik ve psikolojik danışma servisince hazırlanarak eğitim kurumu</a:t>
            </a:r>
          </a:p>
          <a:p>
            <a:pPr>
              <a:lnSpc>
                <a:spcPct val="150000"/>
              </a:lnSpc>
              <a:buNone/>
            </a:pPr>
            <a:r>
              <a:rPr lang="tr-TR" sz="1200" dirty="0" smtClean="0"/>
              <a:t>Müdürüne sunulur; gündem ve toplantı tarihi eğitim kurumu müdürü tarafından bir hafta önce yazılı olarak</a:t>
            </a:r>
          </a:p>
          <a:p>
            <a:pPr>
              <a:lnSpc>
                <a:spcPct val="150000"/>
              </a:lnSpc>
              <a:buNone/>
            </a:pPr>
            <a:r>
              <a:rPr lang="tr-TR" sz="1200" dirty="0" smtClean="0"/>
              <a:t>İlgililere duyurulur.</a:t>
            </a:r>
          </a:p>
          <a:p>
            <a:pPr>
              <a:lnSpc>
                <a:spcPct val="150000"/>
              </a:lnSpc>
              <a:buFont typeface="Wingdings" pitchFamily="2" charset="2"/>
              <a:buChar char="ü"/>
            </a:pPr>
            <a:r>
              <a:rPr lang="tr-TR" sz="1200" dirty="0" smtClean="0"/>
              <a:t>Komisyon toplantısında alınan kararlar tutanak hâline getirilir. </a:t>
            </a:r>
          </a:p>
          <a:p>
            <a:pPr>
              <a:lnSpc>
                <a:spcPct val="150000"/>
              </a:lnSpc>
              <a:buFont typeface="Wingdings" pitchFamily="2" charset="2"/>
              <a:buChar char="ü"/>
            </a:pPr>
            <a:r>
              <a:rPr lang="tr-TR" sz="1200" dirty="0" smtClean="0"/>
              <a:t>Alınan kararlar eğitim kurumu personeline yazılı olarak duyurulur.</a:t>
            </a:r>
            <a:endParaRPr lang="tr-TR" sz="1200" dirty="0"/>
          </a:p>
        </p:txBody>
      </p:sp>
      <p:sp>
        <p:nvSpPr>
          <p:cNvPr id="4" name="1 Başlık"/>
          <p:cNvSpPr>
            <a:spLocks noGrp="1"/>
          </p:cNvSpPr>
          <p:nvPr>
            <p:ph type="title"/>
          </p:nvPr>
        </p:nvSpPr>
        <p:spPr>
          <a:xfrm>
            <a:off x="857224" y="428604"/>
            <a:ext cx="6143668" cy="785818"/>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tr-TR" sz="2000" dirty="0" smtClean="0"/>
              <a:t>Rehberlik Ve Psikolojik Danışma Hizmetleri Yürütme Komisyonu</a:t>
            </a:r>
            <a:endParaRPr lang="tr-TR" sz="2000" b="1"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929586" y="214290"/>
            <a:ext cx="1022744" cy="57150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eknik">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224</TotalTime>
  <Words>1941</Words>
  <PresentationFormat>Ekran Gösterisi (4:3)</PresentationFormat>
  <Paragraphs>215</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Teknik</vt:lpstr>
      <vt:lpstr>OKUL REHBERLİK VE PSİKOLOJİK DANIŞMA SERVİSİNİN İŞLEYİŞİ</vt:lpstr>
      <vt:lpstr>Kavramlar</vt:lpstr>
      <vt:lpstr>Kavramlar</vt:lpstr>
      <vt:lpstr>Öğretim Kademelerine Göre Rehberlik Ve Psikolojik Danışma Hizmetleri</vt:lpstr>
      <vt:lpstr>Okul Rehberlik ve Psikolojik Danışma Programı</vt:lpstr>
      <vt:lpstr>Okul Rehberlik ve Psikolojik Danışma Programı</vt:lpstr>
      <vt:lpstr>Rehberlik Ve Psikolojik Danışma Servisi </vt:lpstr>
      <vt:lpstr>Rehberlik Ve Psikolojik Danışma Hizmetleri Yürütme Komisyonu</vt:lpstr>
      <vt:lpstr>Rehberlik Ve Psikolojik Danışma Hizmetleri Yürütme Komisyonu</vt:lpstr>
      <vt:lpstr>Rehberlik Ve Psikolojik Danışma Hizmetleri Yürütme Komisyonu</vt:lpstr>
      <vt:lpstr>Rehber Öğretmen/Psikolojik Danışmanın Görevleri</vt:lpstr>
      <vt:lpstr>Rehber Öğretmen/Psikolojik Danışmanın Görevleri</vt:lpstr>
      <vt:lpstr>Rehber Öğretmen/Psikolojik Danışmanın Görevleri</vt:lpstr>
      <vt:lpstr>Rehber Öğretmen/Psikolojik Danışmanın Görevleri</vt:lpstr>
      <vt:lpstr>Rehberlik Ve Psikolojik Danışma Servisinde Tutulması Gereken Dosyalar</vt:lpstr>
      <vt:lpstr>Rehberlik Ve Psikolojik Danışma Servisinde Tutulması Gereken Dosyalar</vt:lpstr>
      <vt:lpstr>Slayt 17</vt:lpstr>
      <vt:lpstr>Uygulamalar</vt:lpstr>
      <vt:lpstr>Slayt 19</vt:lpstr>
      <vt:lpstr>Slayt 20</vt:lpstr>
      <vt:lpstr>Slayt 21</vt:lpstr>
      <vt:lpstr>Slayt 22</vt:lpstr>
      <vt:lpstr>Slayt 23</vt:lpstr>
      <vt:lpstr>Slayt 24</vt:lpstr>
      <vt:lpstr>Slayt 25</vt:lpstr>
      <vt:lpstr>Slayt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REHBERLİK VE PSİKOLOJİK DANIŞMA SERVİSİNİN İŞLEYİŞİ</dc:title>
  <dc:creator>FATİH RAM 3</dc:creator>
  <cp:lastModifiedBy>FATİH RAM 3</cp:lastModifiedBy>
  <cp:revision>55</cp:revision>
  <dcterms:created xsi:type="dcterms:W3CDTF">2021-09-07T07:06:04Z</dcterms:created>
  <dcterms:modified xsi:type="dcterms:W3CDTF">2021-09-14T07:43:52Z</dcterms:modified>
</cp:coreProperties>
</file>