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72" r:id="rId4"/>
    <p:sldId id="259" r:id="rId5"/>
    <p:sldId id="260" r:id="rId6"/>
    <p:sldId id="261" r:id="rId7"/>
    <p:sldId id="262" r:id="rId8"/>
    <p:sldId id="263" r:id="rId9"/>
    <p:sldId id="265" r:id="rId10"/>
    <p:sldId id="266" r:id="rId11"/>
    <p:sldId id="267" r:id="rId12"/>
    <p:sldId id="269" r:id="rId13"/>
    <p:sldId id="268" r:id="rId14"/>
    <p:sldId id="270" r:id="rId15"/>
    <p:sldId id="271" r:id="rId16"/>
    <p:sldId id="275" r:id="rId17"/>
    <p:sldId id="273" r:id="rId18"/>
    <p:sldId id="279" r:id="rId19"/>
    <p:sldId id="278" r:id="rId20"/>
    <p:sldId id="282" r:id="rId21"/>
    <p:sldId id="281" r:id="rId22"/>
    <p:sldId id="280" r:id="rId23"/>
    <p:sldId id="283" r:id="rId24"/>
    <p:sldId id="284" r:id="rId25"/>
    <p:sldId id="276" r:id="rId26"/>
    <p:sldId id="285" r:id="rId27"/>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59" autoAdjust="0"/>
    <p:restoredTop sz="94660"/>
  </p:normalViewPr>
  <p:slideViewPr>
    <p:cSldViewPr>
      <p:cViewPr>
        <p:scale>
          <a:sx n="123" d="100"/>
          <a:sy n="123" d="100"/>
        </p:scale>
        <p:origin x="1008"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tr-TR" smtClean="0"/>
              <a:t>Asıl başlık stili için tıklatın</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A23720DD-5B6D-40BF-8493-A6B52D484E6B}" type="datetimeFigureOut">
              <a:rPr lang="tr-TR" smtClean="0"/>
              <a:t>24.01.2022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t>24.01.2022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t>24.01.2022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A23720DD-5B6D-40BF-8493-A6B52D484E6B}" type="datetimeFigureOut">
              <a:rPr lang="tr-TR" smtClean="0"/>
              <a:t>24.01.2022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tr-TR" smtClean="0"/>
              <a:t>Asıl başlık stili için tıklatın</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tr-TR" smtClean="0"/>
              <a:t>Asıl metin stillerini düzenlemek için tıklatın</a:t>
            </a:r>
          </a:p>
        </p:txBody>
      </p:sp>
      <p:sp>
        <p:nvSpPr>
          <p:cNvPr id="4" name="Date Placeholder 3"/>
          <p:cNvSpPr>
            <a:spLocks noGrp="1"/>
          </p:cNvSpPr>
          <p:nvPr>
            <p:ph type="dt" sz="half" idx="10"/>
          </p:nvPr>
        </p:nvSpPr>
        <p:spPr/>
        <p:txBody>
          <a:bodyPr/>
          <a:lstStyle/>
          <a:p>
            <a:fld id="{A23720DD-5B6D-40BF-8493-A6B52D484E6B}" type="datetimeFigureOut">
              <a:rPr lang="tr-TR" smtClean="0"/>
              <a:t>24.01.2022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A23720DD-5B6D-40BF-8493-A6B52D484E6B}" type="datetimeFigureOut">
              <a:rPr lang="tr-TR" smtClean="0"/>
              <a:t>24.01.2022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
        <p:nvSpPr>
          <p:cNvPr id="8" name="Title 7"/>
          <p:cNvSpPr>
            <a:spLocks noGrp="1"/>
          </p:cNvSpPr>
          <p:nvPr>
            <p:ph type="title"/>
          </p:nvPr>
        </p:nvSpPr>
        <p:spPr/>
        <p:txBody>
          <a:bodyPr/>
          <a:lstStyle/>
          <a:p>
            <a:r>
              <a:rPr lang="tr-TR" smtClean="0"/>
              <a:t>Asıl başlık stili için tıklatın</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tr-TR" smtClean="0"/>
              <a:t>Asıl metin stillerini düzenlemek için tıklatın</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tr-TR" smtClean="0"/>
              <a:t>Asıl metin stillerini düzenlemek için tıklatın</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A23720DD-5B6D-40BF-8493-A6B52D484E6B}" type="datetimeFigureOut">
              <a:rPr lang="tr-TR" smtClean="0"/>
              <a:t>24.01.2022</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fld id="{A23720DD-5B6D-40BF-8493-A6B52D484E6B}" type="datetimeFigureOut">
              <a:rPr lang="tr-TR" smtClean="0"/>
              <a:t>24.01.2022</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3720DD-5B6D-40BF-8493-A6B52D484E6B}" type="datetimeFigureOut">
              <a:rPr lang="tr-TR" smtClean="0"/>
              <a:t>24.01.2022</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tr-TR" smtClean="0"/>
              <a:t>Asıl başlık stili için tıklatın</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tr-TR" smtClean="0"/>
              <a:t>Asıl metin stillerini düzenlemek için tıklatın</a:t>
            </a:r>
          </a:p>
        </p:txBody>
      </p:sp>
      <p:sp>
        <p:nvSpPr>
          <p:cNvPr id="5" name="Date Placeholder 4"/>
          <p:cNvSpPr>
            <a:spLocks noGrp="1"/>
          </p:cNvSpPr>
          <p:nvPr>
            <p:ph type="dt" sz="half" idx="10"/>
          </p:nvPr>
        </p:nvSpPr>
        <p:spPr/>
        <p:txBody>
          <a:bodyPr/>
          <a:lstStyle/>
          <a:p>
            <a:fld id="{A23720DD-5B6D-40BF-8493-A6B52D484E6B}" type="datetimeFigureOut">
              <a:rPr lang="tr-TR" smtClean="0"/>
              <a:t>24.01.2022</a:t>
            </a:fld>
            <a:endParaRPr lang="tr-TR"/>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tr-TR"/>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F302176B-0E47-46AC-8F43-DAB4B8A37D06}"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tr-TR" smtClean="0"/>
              <a:t>Resim eklemek için simgeyi tıklatın</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tr-TR" smtClean="0"/>
              <a:t>Asıl başlık stili için tıklatın</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A23720DD-5B6D-40BF-8493-A6B52D484E6B}" type="datetimeFigureOut">
              <a:rPr lang="tr-TR" smtClean="0"/>
              <a:t>24.01.2022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A23720DD-5B6D-40BF-8493-A6B52D484E6B}" type="datetimeFigureOut">
              <a:rPr lang="tr-TR" smtClean="0"/>
              <a:t>24.01.2022</a:t>
            </a:fld>
            <a:endParaRPr lang="tr-TR"/>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tr-TR"/>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cibaliaihl.meb.k12.tr/icerikler/veda-hutbesi-okulumuzda-seslendirildi_8612656.html"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cibaliaihl.meb.k12.tr/icerikler/11-sinif-fizik-kimya-ve-biyoloji-dersleri-bilgi-yarismasi_8796518.html" TargetMode="Externa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cibaliaihl.meb.k12.tr/icerikler/mehmet-akif-ersoyun-olum-yildonumu-ve-ogrencilerimizin-kabir-ziyareti_8796414.html" TargetMode="Externa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cibaliaihl.meb.k12.tr/icerikler/siniflararasi-futbol-turnuvasi-basladi_8578563.html" TargetMode="Externa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cibaliaihl.meb.k12.tr/icerikler/okulumuzda-yapilan-ezan-okuma-yarismasi_7791814.html" TargetMode="External"/><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17.png"/><Relationship Id="rId4" Type="http://schemas.microsoft.com/office/2007/relationships/hdphoto" Target="../media/hdphoto3.wdp"/></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mailto:cibalidosya@gmail.com" TargetMode="External"/><Relationship Id="rId2" Type="http://schemas.openxmlformats.org/officeDocument/2006/relationships/hyperlink" Target="http://www.cibaliaihl.meb.k12.tr/" TargetMode="External"/><Relationship Id="rId1" Type="http://schemas.openxmlformats.org/officeDocument/2006/relationships/slideLayout" Target="../slideLayouts/slideLayout2.xml"/><Relationship Id="rId5" Type="http://schemas.openxmlformats.org/officeDocument/2006/relationships/hyperlink" Target="http://www.vefarehberlik.blogspot.com/" TargetMode="External"/><Relationship Id="rId4" Type="http://schemas.openxmlformats.org/officeDocument/2006/relationships/hyperlink" Target="mailto:vefarehberlik@gmail.co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980728"/>
            <a:ext cx="7990656" cy="1944216"/>
          </a:xfrm>
        </p:spPr>
        <p:txBody>
          <a:bodyPr>
            <a:normAutofit/>
          </a:bodyPr>
          <a:lstStyle/>
          <a:p>
            <a:r>
              <a:rPr lang="tr-TR" dirty="0" smtClean="0"/>
              <a:t>CİBALİ ŞEHİT İLHAN VARANK ANADOLU İMAM HATİP LİSESİ TANITIM SUNUSU</a:t>
            </a:r>
            <a:br>
              <a:rPr lang="tr-TR" dirty="0" smtClean="0"/>
            </a:br>
            <a:endParaRPr lang="tr-TR" dirty="0"/>
          </a:p>
        </p:txBody>
      </p:sp>
      <p:pic>
        <p:nvPicPr>
          <p:cNvPr id="4" name="Resim 3" descr="C:\Users\MyPC\Desktop\ablemler\IMG-20190215-WA0026.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3848" y="2780928"/>
            <a:ext cx="3013809" cy="2088232"/>
          </a:xfrm>
          <a:prstGeom prst="rect">
            <a:avLst/>
          </a:prstGeom>
          <a:noFill/>
          <a:ln>
            <a:noFill/>
          </a:ln>
        </p:spPr>
      </p:pic>
    </p:spTree>
    <p:extLst>
      <p:ext uri="{BB962C8B-B14F-4D97-AF65-F5344CB8AC3E}">
        <p14:creationId xmlns:p14="http://schemas.microsoft.com/office/powerpoint/2010/main" val="9179538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332656"/>
            <a:ext cx="8496944" cy="6264696"/>
          </a:xfrm>
        </p:spPr>
        <p:txBody>
          <a:bodyPr>
            <a:normAutofit/>
          </a:bodyPr>
          <a:lstStyle/>
          <a:p>
            <a:pPr algn="just"/>
            <a:r>
              <a:rPr lang="tr-TR" dirty="0"/>
              <a:t>Bu imamın sadece </a:t>
            </a:r>
            <a:r>
              <a:rPr lang="tr-TR" dirty="0" err="1"/>
              <a:t>vizyonel</a:t>
            </a:r>
            <a:r>
              <a:rPr lang="tr-TR" dirty="0"/>
              <a:t> fonksiyonudur. Oysa imam, sıradan boncuk tanelerini bir ipte toplayıp onların bir amaç için birleştiren </a:t>
            </a:r>
            <a:r>
              <a:rPr lang="tr-TR" dirty="0" err="1"/>
              <a:t>tesbihin</a:t>
            </a:r>
            <a:r>
              <a:rPr lang="tr-TR" dirty="0"/>
              <a:t> imamesi gibi toplumun önünde aynı inanç ilkeleri etrafında toplumu oluşturan fertleri aynı amaç için bir araya getiren bir misyonun temsilcisidir. Önder olan, önde olan kişi bu misyonu yerine getirirken toplumun önünde olduğunu ve herkesin gözünün kendisinin üzerinde olduğunu ve toplumun kendisinden birtakım beklentilerinin olduğunu unutmaması gerekir.</a:t>
            </a:r>
          </a:p>
        </p:txBody>
      </p:sp>
    </p:spTree>
    <p:extLst>
      <p:ext uri="{BB962C8B-B14F-4D97-AF65-F5344CB8AC3E}">
        <p14:creationId xmlns:p14="http://schemas.microsoft.com/office/powerpoint/2010/main" val="33986736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9512" y="116632"/>
            <a:ext cx="8964488" cy="6741368"/>
          </a:xfrm>
        </p:spPr>
        <p:txBody>
          <a:bodyPr>
            <a:normAutofit/>
          </a:bodyPr>
          <a:lstStyle/>
          <a:p>
            <a:pPr fontAlgn="base"/>
            <a:r>
              <a:rPr lang="tr-TR" dirty="0"/>
              <a:t>İmam Hatipli olmak ilkeli olmaktır.</a:t>
            </a:r>
          </a:p>
          <a:p>
            <a:pPr fontAlgn="base"/>
            <a:r>
              <a:rPr lang="tr-TR" dirty="0"/>
              <a:t>İmam Hatipli olmak inandığı gibi yaşamaktır.</a:t>
            </a:r>
          </a:p>
          <a:p>
            <a:pPr fontAlgn="base"/>
            <a:r>
              <a:rPr lang="tr-TR" dirty="0"/>
              <a:t>İmam Hatipli olmak özü sözü bir olmaktır.</a:t>
            </a:r>
          </a:p>
          <a:p>
            <a:pPr fontAlgn="base"/>
            <a:r>
              <a:rPr lang="tr-TR" dirty="0"/>
              <a:t>İmam Hatipli olmak davranışlarında tutarlı ve dürüst olmaktır.</a:t>
            </a:r>
          </a:p>
          <a:p>
            <a:pPr fontAlgn="base"/>
            <a:r>
              <a:rPr lang="tr-TR" dirty="0"/>
              <a:t>İmam Hatipli olmak düşünerek davranmaktır.</a:t>
            </a:r>
          </a:p>
          <a:p>
            <a:pPr fontAlgn="base"/>
            <a:r>
              <a:rPr lang="tr-TR" dirty="0"/>
              <a:t>İmam Hatipli olmak gaflet ve uyuşukluktan uzak durmaktır.</a:t>
            </a:r>
          </a:p>
          <a:p>
            <a:pPr fontAlgn="base"/>
            <a:r>
              <a:rPr lang="tr-TR" dirty="0"/>
              <a:t>İmam Hatipli olmak görevini hakkıyla yapmak demektir.</a:t>
            </a:r>
          </a:p>
          <a:p>
            <a:pPr fontAlgn="base"/>
            <a:r>
              <a:rPr lang="tr-TR" dirty="0"/>
              <a:t>İmam Hatipli olmak çalışkan ve başarılı olmaktır.</a:t>
            </a:r>
          </a:p>
          <a:p>
            <a:pPr fontAlgn="base"/>
            <a:r>
              <a:rPr lang="tr-TR" dirty="0"/>
              <a:t>İmam Hatipli olmak başkalarını düşünmek, kendi için istediğini başkaları için de istemektir.</a:t>
            </a:r>
          </a:p>
          <a:p>
            <a:pPr fontAlgn="base"/>
            <a:r>
              <a:rPr lang="tr-TR" dirty="0"/>
              <a:t>İmam Hatipli olmak namus ve iffetine düşkün olmak demektir.</a:t>
            </a:r>
          </a:p>
          <a:p>
            <a:pPr fontAlgn="base"/>
            <a:r>
              <a:rPr lang="tr-TR" dirty="0"/>
              <a:t>İmam Hatipli olmak ailesine ve çocuklarına karşı sorumluluklarını bilmek demektir.</a:t>
            </a:r>
          </a:p>
          <a:p>
            <a:pPr fontAlgn="base"/>
            <a:r>
              <a:rPr lang="tr-TR" dirty="0"/>
              <a:t>İmam Hatipli olmak çevresiyle iyi ilişkiler kurmak demektir.</a:t>
            </a:r>
          </a:p>
          <a:p>
            <a:r>
              <a:rPr lang="tr-TR" dirty="0"/>
              <a:t>Kısacası İmam Hatipli olmak örnek olmaktır.</a:t>
            </a:r>
          </a:p>
          <a:p>
            <a:endParaRPr lang="tr-TR" dirty="0"/>
          </a:p>
        </p:txBody>
      </p:sp>
    </p:spTree>
    <p:extLst>
      <p:ext uri="{BB962C8B-B14F-4D97-AF65-F5344CB8AC3E}">
        <p14:creationId xmlns:p14="http://schemas.microsoft.com/office/powerpoint/2010/main" val="16708666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95536" y="2882"/>
            <a:ext cx="8229600" cy="1143000"/>
          </a:xfrm>
        </p:spPr>
        <p:txBody>
          <a:bodyPr/>
          <a:lstStyle/>
          <a:p>
            <a:r>
              <a:rPr lang="tr-TR" dirty="0" smtClean="0"/>
              <a:t>DERSLER</a:t>
            </a:r>
            <a:endParaRPr lang="tr-TR" dirty="0"/>
          </a:p>
        </p:txBody>
      </p:sp>
      <p:pic>
        <p:nvPicPr>
          <p:cNvPr id="4" name="İçerik Yer Tutucusu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3568" y="836712"/>
            <a:ext cx="8208912" cy="5805264"/>
          </a:xfrm>
          <a:prstGeom prst="rect">
            <a:avLst/>
          </a:prstGeom>
          <a:noFill/>
          <a:ln>
            <a:noFill/>
          </a:ln>
        </p:spPr>
      </p:pic>
    </p:spTree>
    <p:extLst>
      <p:ext uri="{BB962C8B-B14F-4D97-AF65-F5344CB8AC3E}">
        <p14:creationId xmlns:p14="http://schemas.microsoft.com/office/powerpoint/2010/main" val="37513514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Dahil Olunan Projeler</a:t>
            </a:r>
            <a:endParaRPr lang="tr-TR" dirty="0"/>
          </a:p>
        </p:txBody>
      </p:sp>
      <p:pic>
        <p:nvPicPr>
          <p:cNvPr id="4" name="İçerik Yer Tutucusu 3" descr="C:\Users\exper\Downloads\WhatsApp Image 2021-06-17 at 09.02.47 (1).jpeg"/>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bwMode="auto">
          <a:xfrm>
            <a:off x="1400780" y="1100138"/>
            <a:ext cx="6364665" cy="3579812"/>
          </a:xfrm>
          <a:prstGeom prst="rect">
            <a:avLst/>
          </a:prstGeom>
          <a:noFill/>
          <a:ln>
            <a:noFill/>
          </a:ln>
        </p:spPr>
      </p:pic>
    </p:spTree>
    <p:extLst>
      <p:ext uri="{BB962C8B-B14F-4D97-AF65-F5344CB8AC3E}">
        <p14:creationId xmlns:p14="http://schemas.microsoft.com/office/powerpoint/2010/main" val="42500848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23528" y="476672"/>
            <a:ext cx="8568952" cy="5688632"/>
          </a:xfrm>
        </p:spPr>
        <p:txBody>
          <a:bodyPr>
            <a:normAutofit/>
          </a:bodyPr>
          <a:lstStyle/>
          <a:p>
            <a:r>
              <a:rPr lang="tr-TR" dirty="0"/>
              <a:t>Diğer Öğrencilerimiz içinde;</a:t>
            </a:r>
          </a:p>
          <a:p>
            <a:r>
              <a:rPr lang="tr-TR" dirty="0"/>
              <a:t>		*Futbol Okulu</a:t>
            </a:r>
          </a:p>
          <a:p>
            <a:r>
              <a:rPr lang="tr-TR" dirty="0"/>
              <a:t>		*Güreş (milli sporcu)</a:t>
            </a:r>
          </a:p>
          <a:p>
            <a:r>
              <a:rPr lang="tr-TR" dirty="0"/>
              <a:t>		*Robotik Kodlama</a:t>
            </a:r>
          </a:p>
          <a:p>
            <a:r>
              <a:rPr lang="tr-TR" dirty="0"/>
              <a:t>		*Yabancı Öğrencilerimize YÖS (Yabancı Öğrenci Sınavı) Yönelik Kurslar </a:t>
            </a:r>
          </a:p>
          <a:p>
            <a:r>
              <a:rPr lang="tr-TR" dirty="0"/>
              <a:t>		*Yetiştirme ve Destekleme Kursları</a:t>
            </a:r>
          </a:p>
          <a:p>
            <a:r>
              <a:rPr lang="tr-TR" dirty="0"/>
              <a:t>		*İleri seviye İngilizce ve Arapça Kursları</a:t>
            </a:r>
          </a:p>
          <a:p>
            <a:endParaRPr lang="tr-TR" dirty="0"/>
          </a:p>
        </p:txBody>
      </p:sp>
    </p:spTree>
    <p:extLst>
      <p:ext uri="{BB962C8B-B14F-4D97-AF65-F5344CB8AC3E}">
        <p14:creationId xmlns:p14="http://schemas.microsoft.com/office/powerpoint/2010/main" val="29421521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endParaRPr lang="tr-TR"/>
          </a:p>
        </p:txBody>
      </p:sp>
      <p:sp>
        <p:nvSpPr>
          <p:cNvPr id="3" name="Alt Başlık 2"/>
          <p:cNvSpPr>
            <a:spLocks noGrp="1"/>
          </p:cNvSpPr>
          <p:nvPr>
            <p:ph type="subTitle" idx="1"/>
          </p:nvPr>
        </p:nvSpPr>
        <p:spPr/>
        <p:txBody>
          <a:bodyPr/>
          <a:lstStyle/>
          <a:p>
            <a:endParaRPr lang="tr-T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476672"/>
            <a:ext cx="8229600" cy="1143000"/>
          </a:xfrm>
        </p:spPr>
        <p:txBody>
          <a:bodyPr>
            <a:normAutofit fontScale="90000"/>
          </a:bodyPr>
          <a:lstStyle/>
          <a:p>
            <a:r>
              <a:rPr lang="tr-TR" dirty="0"/>
              <a:t>Okulumuz Öğrencilerinin 2010 – 2020 Yılları Arasındaki  Yerleşme Bilgileri </a:t>
            </a:r>
            <a:br>
              <a:rPr lang="tr-TR" dirty="0"/>
            </a:br>
            <a:endParaRPr lang="tr-TR"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3566438973"/>
              </p:ext>
            </p:extLst>
          </p:nvPr>
        </p:nvGraphicFramePr>
        <p:xfrm>
          <a:off x="1403648" y="1556792"/>
          <a:ext cx="6856085" cy="4392486"/>
        </p:xfrm>
        <a:graphic>
          <a:graphicData uri="http://schemas.openxmlformats.org/drawingml/2006/table">
            <a:tbl>
              <a:tblPr firstRow="1" firstCol="1" bandRow="1"/>
              <a:tblGrid>
                <a:gridCol w="835814">
                  <a:extLst>
                    <a:ext uri="{9D8B030D-6E8A-4147-A177-3AD203B41FA5}">
                      <a16:colId xmlns:a16="http://schemas.microsoft.com/office/drawing/2014/main" val="20000"/>
                    </a:ext>
                  </a:extLst>
                </a:gridCol>
                <a:gridCol w="835814">
                  <a:extLst>
                    <a:ext uri="{9D8B030D-6E8A-4147-A177-3AD203B41FA5}">
                      <a16:colId xmlns:a16="http://schemas.microsoft.com/office/drawing/2014/main" val="20001"/>
                    </a:ext>
                  </a:extLst>
                </a:gridCol>
                <a:gridCol w="835814">
                  <a:extLst>
                    <a:ext uri="{9D8B030D-6E8A-4147-A177-3AD203B41FA5}">
                      <a16:colId xmlns:a16="http://schemas.microsoft.com/office/drawing/2014/main" val="20002"/>
                    </a:ext>
                  </a:extLst>
                </a:gridCol>
                <a:gridCol w="1003260">
                  <a:extLst>
                    <a:ext uri="{9D8B030D-6E8A-4147-A177-3AD203B41FA5}">
                      <a16:colId xmlns:a16="http://schemas.microsoft.com/office/drawing/2014/main" val="20003"/>
                    </a:ext>
                  </a:extLst>
                </a:gridCol>
                <a:gridCol w="835814">
                  <a:extLst>
                    <a:ext uri="{9D8B030D-6E8A-4147-A177-3AD203B41FA5}">
                      <a16:colId xmlns:a16="http://schemas.microsoft.com/office/drawing/2014/main" val="20004"/>
                    </a:ext>
                  </a:extLst>
                </a:gridCol>
                <a:gridCol w="836523">
                  <a:extLst>
                    <a:ext uri="{9D8B030D-6E8A-4147-A177-3AD203B41FA5}">
                      <a16:colId xmlns:a16="http://schemas.microsoft.com/office/drawing/2014/main" val="20005"/>
                    </a:ext>
                  </a:extLst>
                </a:gridCol>
                <a:gridCol w="836523">
                  <a:extLst>
                    <a:ext uri="{9D8B030D-6E8A-4147-A177-3AD203B41FA5}">
                      <a16:colId xmlns:a16="http://schemas.microsoft.com/office/drawing/2014/main" val="20006"/>
                    </a:ext>
                  </a:extLst>
                </a:gridCol>
                <a:gridCol w="836523">
                  <a:extLst>
                    <a:ext uri="{9D8B030D-6E8A-4147-A177-3AD203B41FA5}">
                      <a16:colId xmlns:a16="http://schemas.microsoft.com/office/drawing/2014/main" val="20007"/>
                    </a:ext>
                  </a:extLst>
                </a:gridCol>
              </a:tblGrid>
              <a:tr h="941247">
                <a:tc>
                  <a:txBody>
                    <a:bodyPr/>
                    <a:lstStyle/>
                    <a:p>
                      <a:pPr algn="ctr">
                        <a:lnSpc>
                          <a:spcPct val="115000"/>
                        </a:lnSpc>
                        <a:spcAft>
                          <a:spcPts val="0"/>
                        </a:spcAft>
                      </a:pPr>
                      <a:r>
                        <a:rPr lang="tr-TR" sz="1400" dirty="0">
                          <a:effectLst/>
                          <a:latin typeface="Calibri"/>
                          <a:ea typeface="Calibri"/>
                          <a:cs typeface="Calibri"/>
                        </a:rPr>
                        <a:t>Yıllar </a:t>
                      </a:r>
                      <a:endParaRPr lang="tr-TR" sz="1100"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400">
                          <a:effectLst/>
                          <a:latin typeface="Calibri"/>
                          <a:ea typeface="Calibri"/>
                          <a:cs typeface="Calibri"/>
                        </a:rPr>
                        <a:t>Giren Öğr.</a:t>
                      </a:r>
                      <a:endParaRPr lang="tr-TR"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400">
                          <a:effectLst/>
                          <a:latin typeface="Calibri"/>
                          <a:ea typeface="Calibri"/>
                          <a:cs typeface="Calibri"/>
                        </a:rPr>
                        <a:t>180+</a:t>
                      </a:r>
                      <a:endParaRPr lang="tr-TR"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400">
                          <a:effectLst/>
                          <a:latin typeface="Calibri"/>
                          <a:ea typeface="Calibri"/>
                          <a:cs typeface="Calibri"/>
                        </a:rPr>
                        <a:t>150 - 180</a:t>
                      </a:r>
                      <a:endParaRPr lang="tr-TR"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400">
                          <a:effectLst/>
                          <a:latin typeface="Calibri"/>
                          <a:ea typeface="Calibri"/>
                          <a:cs typeface="Calibri"/>
                        </a:rPr>
                        <a:t>Lisans Kaz.</a:t>
                      </a:r>
                      <a:endParaRPr lang="tr-TR"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400">
                          <a:effectLst/>
                          <a:latin typeface="Calibri"/>
                          <a:ea typeface="Calibri"/>
                          <a:cs typeface="Calibri"/>
                        </a:rPr>
                        <a:t>Ön Lisans Kaz.</a:t>
                      </a:r>
                      <a:endParaRPr lang="tr-TR"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400">
                          <a:effectLst/>
                          <a:latin typeface="Calibri"/>
                          <a:ea typeface="Calibri"/>
                          <a:cs typeface="Calibri"/>
                        </a:rPr>
                        <a:t>AÖF</a:t>
                      </a:r>
                      <a:endParaRPr lang="tr-TR"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400">
                          <a:effectLst/>
                          <a:latin typeface="Calibri"/>
                          <a:ea typeface="Calibri"/>
                          <a:cs typeface="Calibri"/>
                        </a:rPr>
                        <a:t>Yer Oranı %</a:t>
                      </a:r>
                      <a:endParaRPr lang="tr-TR"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13749">
                <a:tc>
                  <a:txBody>
                    <a:bodyPr/>
                    <a:lstStyle/>
                    <a:p>
                      <a:pPr algn="ctr">
                        <a:lnSpc>
                          <a:spcPct val="115000"/>
                        </a:lnSpc>
                        <a:spcAft>
                          <a:spcPts val="0"/>
                        </a:spcAft>
                      </a:pPr>
                      <a:r>
                        <a:rPr lang="tr-TR" sz="1400">
                          <a:effectLst/>
                          <a:latin typeface="Calibri"/>
                          <a:ea typeface="Calibri"/>
                          <a:cs typeface="Calibri"/>
                        </a:rPr>
                        <a:t>2010</a:t>
                      </a:r>
                      <a:endParaRPr lang="tr-TR"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400">
                          <a:effectLst/>
                          <a:latin typeface="Calibri"/>
                          <a:ea typeface="Calibri"/>
                          <a:cs typeface="Calibri"/>
                        </a:rPr>
                        <a:t>403</a:t>
                      </a:r>
                      <a:endParaRPr lang="tr-TR"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400">
                          <a:effectLst/>
                          <a:latin typeface="Calibri"/>
                          <a:ea typeface="Calibri"/>
                          <a:cs typeface="Calibri"/>
                        </a:rPr>
                        <a:t>383</a:t>
                      </a:r>
                      <a:endParaRPr lang="tr-TR"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400">
                          <a:effectLst/>
                          <a:latin typeface="Calibri"/>
                          <a:ea typeface="Calibri"/>
                          <a:cs typeface="Calibri"/>
                        </a:rPr>
                        <a:t>15</a:t>
                      </a:r>
                      <a:endParaRPr lang="tr-TR"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400">
                          <a:effectLst/>
                          <a:latin typeface="Calibri"/>
                          <a:ea typeface="Calibri"/>
                          <a:cs typeface="Calibri"/>
                        </a:rPr>
                        <a:t>153</a:t>
                      </a:r>
                      <a:endParaRPr lang="tr-TR"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400">
                          <a:effectLst/>
                          <a:latin typeface="Calibri"/>
                          <a:ea typeface="Calibri"/>
                          <a:cs typeface="Calibri"/>
                        </a:rPr>
                        <a:t>26</a:t>
                      </a:r>
                      <a:endParaRPr lang="tr-TR"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400">
                          <a:effectLst/>
                          <a:latin typeface="Calibri"/>
                          <a:ea typeface="Calibri"/>
                          <a:cs typeface="Calibri"/>
                        </a:rPr>
                        <a:t>24</a:t>
                      </a:r>
                      <a:endParaRPr lang="tr-TR"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400">
                          <a:effectLst/>
                          <a:latin typeface="Calibri"/>
                          <a:ea typeface="Calibri"/>
                          <a:cs typeface="Calibri"/>
                        </a:rPr>
                        <a:t>50,37</a:t>
                      </a:r>
                      <a:endParaRPr lang="tr-TR"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13749">
                <a:tc>
                  <a:txBody>
                    <a:bodyPr/>
                    <a:lstStyle/>
                    <a:p>
                      <a:pPr algn="ctr">
                        <a:lnSpc>
                          <a:spcPct val="115000"/>
                        </a:lnSpc>
                        <a:spcAft>
                          <a:spcPts val="0"/>
                        </a:spcAft>
                      </a:pPr>
                      <a:r>
                        <a:rPr lang="tr-TR" sz="1400">
                          <a:effectLst/>
                          <a:latin typeface="Calibri"/>
                          <a:ea typeface="Calibri"/>
                          <a:cs typeface="Calibri"/>
                        </a:rPr>
                        <a:t>2011</a:t>
                      </a:r>
                      <a:endParaRPr lang="tr-TR"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400">
                          <a:effectLst/>
                          <a:latin typeface="Calibri"/>
                          <a:ea typeface="Calibri"/>
                          <a:cs typeface="Calibri"/>
                        </a:rPr>
                        <a:t>280</a:t>
                      </a:r>
                      <a:endParaRPr lang="tr-TR"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400">
                          <a:effectLst/>
                          <a:latin typeface="Calibri"/>
                          <a:ea typeface="Calibri"/>
                          <a:cs typeface="Calibri"/>
                        </a:rPr>
                        <a:t>247</a:t>
                      </a:r>
                      <a:endParaRPr lang="tr-TR"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400">
                          <a:effectLst/>
                          <a:latin typeface="Calibri"/>
                          <a:ea typeface="Calibri"/>
                          <a:cs typeface="Calibri"/>
                        </a:rPr>
                        <a:t>23</a:t>
                      </a:r>
                      <a:endParaRPr lang="tr-TR"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400">
                          <a:effectLst/>
                          <a:latin typeface="Calibri"/>
                          <a:ea typeface="Calibri"/>
                          <a:cs typeface="Calibri"/>
                        </a:rPr>
                        <a:t>78</a:t>
                      </a:r>
                      <a:endParaRPr lang="tr-TR"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400">
                          <a:effectLst/>
                          <a:latin typeface="Calibri"/>
                          <a:ea typeface="Calibri"/>
                          <a:cs typeface="Calibri"/>
                        </a:rPr>
                        <a:t>15</a:t>
                      </a:r>
                      <a:endParaRPr lang="tr-TR"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400">
                          <a:effectLst/>
                          <a:latin typeface="Calibri"/>
                          <a:ea typeface="Calibri"/>
                          <a:cs typeface="Calibri"/>
                        </a:rPr>
                        <a:t>19</a:t>
                      </a:r>
                      <a:endParaRPr lang="tr-TR"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400">
                          <a:effectLst/>
                          <a:latin typeface="Calibri"/>
                          <a:ea typeface="Calibri"/>
                          <a:cs typeface="Calibri"/>
                        </a:rPr>
                        <a:t>40</a:t>
                      </a:r>
                      <a:endParaRPr lang="tr-TR"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13749">
                <a:tc>
                  <a:txBody>
                    <a:bodyPr/>
                    <a:lstStyle/>
                    <a:p>
                      <a:pPr algn="ctr">
                        <a:lnSpc>
                          <a:spcPct val="115000"/>
                        </a:lnSpc>
                        <a:spcAft>
                          <a:spcPts val="0"/>
                        </a:spcAft>
                      </a:pPr>
                      <a:r>
                        <a:rPr lang="tr-TR" sz="1400">
                          <a:effectLst/>
                          <a:latin typeface="Calibri"/>
                          <a:ea typeface="Calibri"/>
                          <a:cs typeface="Calibri"/>
                        </a:rPr>
                        <a:t>2012</a:t>
                      </a:r>
                      <a:endParaRPr lang="tr-TR"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400">
                          <a:effectLst/>
                          <a:latin typeface="Calibri"/>
                          <a:ea typeface="Calibri"/>
                          <a:cs typeface="Calibri"/>
                        </a:rPr>
                        <a:t>230</a:t>
                      </a:r>
                      <a:endParaRPr lang="tr-TR"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400">
                          <a:effectLst/>
                          <a:latin typeface="Calibri"/>
                          <a:ea typeface="Calibri"/>
                          <a:cs typeface="Calibri"/>
                        </a:rPr>
                        <a:t>192</a:t>
                      </a:r>
                      <a:endParaRPr lang="tr-TR"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400">
                          <a:effectLst/>
                          <a:latin typeface="Calibri"/>
                          <a:ea typeface="Calibri"/>
                          <a:cs typeface="Calibri"/>
                        </a:rPr>
                        <a:t>23</a:t>
                      </a:r>
                      <a:endParaRPr lang="tr-TR"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400">
                          <a:effectLst/>
                          <a:latin typeface="Calibri"/>
                          <a:ea typeface="Calibri"/>
                          <a:cs typeface="Calibri"/>
                        </a:rPr>
                        <a:t>60</a:t>
                      </a:r>
                      <a:endParaRPr lang="tr-TR"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400">
                          <a:effectLst/>
                          <a:latin typeface="Calibri"/>
                          <a:ea typeface="Calibri"/>
                          <a:cs typeface="Calibri"/>
                        </a:rPr>
                        <a:t>25</a:t>
                      </a:r>
                      <a:endParaRPr lang="tr-TR"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400">
                          <a:effectLst/>
                          <a:latin typeface="Calibri"/>
                          <a:ea typeface="Calibri"/>
                          <a:cs typeface="Calibri"/>
                        </a:rPr>
                        <a:t>10</a:t>
                      </a:r>
                      <a:endParaRPr lang="tr-TR"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400">
                          <a:effectLst/>
                          <a:latin typeface="Calibri"/>
                          <a:ea typeface="Calibri"/>
                          <a:cs typeface="Calibri"/>
                        </a:rPr>
                        <a:t>41,30</a:t>
                      </a:r>
                      <a:endParaRPr lang="tr-TR"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13749">
                <a:tc>
                  <a:txBody>
                    <a:bodyPr/>
                    <a:lstStyle/>
                    <a:p>
                      <a:pPr algn="ctr">
                        <a:lnSpc>
                          <a:spcPct val="115000"/>
                        </a:lnSpc>
                        <a:spcAft>
                          <a:spcPts val="0"/>
                        </a:spcAft>
                      </a:pPr>
                      <a:r>
                        <a:rPr lang="tr-TR" sz="1400">
                          <a:effectLst/>
                          <a:latin typeface="Calibri"/>
                          <a:ea typeface="Calibri"/>
                          <a:cs typeface="Calibri"/>
                        </a:rPr>
                        <a:t>2013</a:t>
                      </a:r>
                      <a:endParaRPr lang="tr-TR"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400">
                          <a:effectLst/>
                          <a:latin typeface="Calibri"/>
                          <a:ea typeface="Calibri"/>
                          <a:cs typeface="Calibri"/>
                        </a:rPr>
                        <a:t>204</a:t>
                      </a:r>
                      <a:endParaRPr lang="tr-TR"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400">
                          <a:effectLst/>
                          <a:latin typeface="Calibri"/>
                          <a:ea typeface="Calibri"/>
                          <a:cs typeface="Calibri"/>
                        </a:rPr>
                        <a:t>156</a:t>
                      </a:r>
                      <a:endParaRPr lang="tr-TR"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400">
                          <a:effectLst/>
                          <a:latin typeface="Calibri"/>
                          <a:ea typeface="Calibri"/>
                          <a:cs typeface="Calibri"/>
                        </a:rPr>
                        <a:t>30</a:t>
                      </a:r>
                      <a:endParaRPr lang="tr-TR"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400">
                          <a:effectLst/>
                          <a:latin typeface="Calibri"/>
                          <a:ea typeface="Calibri"/>
                          <a:cs typeface="Calibri"/>
                        </a:rPr>
                        <a:t>55</a:t>
                      </a:r>
                      <a:endParaRPr lang="tr-TR"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400">
                          <a:effectLst/>
                          <a:latin typeface="Calibri"/>
                          <a:ea typeface="Calibri"/>
                          <a:cs typeface="Calibri"/>
                        </a:rPr>
                        <a:t>22</a:t>
                      </a:r>
                      <a:endParaRPr lang="tr-TR"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400">
                          <a:effectLst/>
                          <a:latin typeface="Calibri"/>
                          <a:ea typeface="Calibri"/>
                          <a:cs typeface="Calibri"/>
                        </a:rPr>
                        <a:t>10</a:t>
                      </a:r>
                      <a:endParaRPr lang="tr-TR"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400">
                          <a:effectLst/>
                          <a:latin typeface="Calibri"/>
                          <a:ea typeface="Calibri"/>
                          <a:cs typeface="Calibri"/>
                        </a:rPr>
                        <a:t>42,64</a:t>
                      </a:r>
                      <a:endParaRPr lang="tr-TR"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13749">
                <a:tc>
                  <a:txBody>
                    <a:bodyPr/>
                    <a:lstStyle/>
                    <a:p>
                      <a:pPr algn="ctr">
                        <a:lnSpc>
                          <a:spcPct val="115000"/>
                        </a:lnSpc>
                        <a:spcAft>
                          <a:spcPts val="0"/>
                        </a:spcAft>
                      </a:pPr>
                      <a:r>
                        <a:rPr lang="tr-TR" sz="1400">
                          <a:effectLst/>
                          <a:latin typeface="Calibri"/>
                          <a:ea typeface="Calibri"/>
                          <a:cs typeface="Calibri"/>
                        </a:rPr>
                        <a:t>2014</a:t>
                      </a:r>
                      <a:endParaRPr lang="tr-TR"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400">
                          <a:effectLst/>
                          <a:latin typeface="Calibri"/>
                          <a:ea typeface="Calibri"/>
                          <a:cs typeface="Calibri"/>
                        </a:rPr>
                        <a:t>201</a:t>
                      </a:r>
                      <a:endParaRPr lang="tr-TR"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400">
                          <a:effectLst/>
                          <a:latin typeface="Calibri"/>
                          <a:ea typeface="Calibri"/>
                          <a:cs typeface="Calibri"/>
                        </a:rPr>
                        <a:t>155</a:t>
                      </a:r>
                      <a:endParaRPr lang="tr-TR"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400">
                          <a:effectLst/>
                          <a:latin typeface="Calibri"/>
                          <a:ea typeface="Calibri"/>
                          <a:cs typeface="Calibri"/>
                        </a:rPr>
                        <a:t>31</a:t>
                      </a:r>
                      <a:endParaRPr lang="tr-TR"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400">
                          <a:effectLst/>
                          <a:latin typeface="Calibri"/>
                          <a:ea typeface="Calibri"/>
                          <a:cs typeface="Calibri"/>
                        </a:rPr>
                        <a:t>51</a:t>
                      </a:r>
                      <a:endParaRPr lang="tr-TR"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400">
                          <a:effectLst/>
                          <a:latin typeface="Calibri"/>
                          <a:ea typeface="Calibri"/>
                          <a:cs typeface="Calibri"/>
                        </a:rPr>
                        <a:t>27</a:t>
                      </a:r>
                      <a:endParaRPr lang="tr-TR"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400">
                          <a:effectLst/>
                          <a:latin typeface="Calibri"/>
                          <a:ea typeface="Calibri"/>
                          <a:cs typeface="Calibri"/>
                        </a:rPr>
                        <a:t>11</a:t>
                      </a:r>
                      <a:endParaRPr lang="tr-TR"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400">
                          <a:effectLst/>
                          <a:latin typeface="Calibri"/>
                          <a:ea typeface="Calibri"/>
                          <a:cs typeface="Calibri"/>
                        </a:rPr>
                        <a:t>44,27</a:t>
                      </a:r>
                      <a:endParaRPr lang="tr-TR"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13749">
                <a:tc>
                  <a:txBody>
                    <a:bodyPr/>
                    <a:lstStyle/>
                    <a:p>
                      <a:pPr algn="ctr">
                        <a:lnSpc>
                          <a:spcPct val="115000"/>
                        </a:lnSpc>
                        <a:spcAft>
                          <a:spcPts val="0"/>
                        </a:spcAft>
                      </a:pPr>
                      <a:r>
                        <a:rPr lang="tr-TR" sz="1400">
                          <a:effectLst/>
                          <a:latin typeface="Calibri"/>
                          <a:ea typeface="Calibri"/>
                          <a:cs typeface="Calibri"/>
                        </a:rPr>
                        <a:t>2015</a:t>
                      </a:r>
                      <a:endParaRPr lang="tr-TR"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400">
                          <a:effectLst/>
                          <a:latin typeface="Calibri"/>
                          <a:ea typeface="Calibri"/>
                          <a:cs typeface="Calibri"/>
                        </a:rPr>
                        <a:t>180</a:t>
                      </a:r>
                      <a:endParaRPr lang="tr-TR"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400">
                          <a:effectLst/>
                          <a:latin typeface="Calibri"/>
                          <a:ea typeface="Calibri"/>
                          <a:cs typeface="Calibri"/>
                        </a:rPr>
                        <a:t>136</a:t>
                      </a:r>
                      <a:endParaRPr lang="tr-TR"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400">
                          <a:effectLst/>
                          <a:latin typeface="Calibri"/>
                          <a:ea typeface="Calibri"/>
                          <a:cs typeface="Calibri"/>
                        </a:rPr>
                        <a:t>38</a:t>
                      </a:r>
                      <a:endParaRPr lang="tr-TR"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400">
                          <a:effectLst/>
                          <a:latin typeface="Calibri"/>
                          <a:ea typeface="Calibri"/>
                          <a:cs typeface="Calibri"/>
                        </a:rPr>
                        <a:t>39</a:t>
                      </a:r>
                      <a:endParaRPr lang="tr-TR"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400">
                          <a:effectLst/>
                          <a:latin typeface="Calibri"/>
                          <a:ea typeface="Calibri"/>
                          <a:cs typeface="Calibri"/>
                        </a:rPr>
                        <a:t>37</a:t>
                      </a:r>
                      <a:endParaRPr lang="tr-TR"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400">
                          <a:effectLst/>
                          <a:latin typeface="Calibri"/>
                          <a:ea typeface="Calibri"/>
                          <a:cs typeface="Calibri"/>
                        </a:rPr>
                        <a:t>5</a:t>
                      </a:r>
                      <a:endParaRPr lang="tr-TR"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400">
                          <a:effectLst/>
                          <a:latin typeface="Calibri"/>
                          <a:ea typeface="Calibri"/>
                          <a:cs typeface="Calibri"/>
                        </a:rPr>
                        <a:t>45</a:t>
                      </a:r>
                      <a:endParaRPr lang="tr-TR"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13749">
                <a:tc>
                  <a:txBody>
                    <a:bodyPr/>
                    <a:lstStyle/>
                    <a:p>
                      <a:pPr algn="ctr">
                        <a:lnSpc>
                          <a:spcPct val="115000"/>
                        </a:lnSpc>
                        <a:spcAft>
                          <a:spcPts val="0"/>
                        </a:spcAft>
                      </a:pPr>
                      <a:r>
                        <a:rPr lang="tr-TR" sz="1400">
                          <a:effectLst/>
                          <a:latin typeface="Calibri"/>
                          <a:ea typeface="Calibri"/>
                          <a:cs typeface="Calibri"/>
                        </a:rPr>
                        <a:t>2016</a:t>
                      </a:r>
                      <a:endParaRPr lang="tr-TR"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400">
                          <a:effectLst/>
                          <a:latin typeface="Calibri"/>
                          <a:ea typeface="Calibri"/>
                          <a:cs typeface="Calibri"/>
                        </a:rPr>
                        <a:t>93</a:t>
                      </a:r>
                      <a:endParaRPr lang="tr-TR"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400">
                          <a:effectLst/>
                          <a:latin typeface="Calibri"/>
                          <a:ea typeface="Calibri"/>
                          <a:cs typeface="Calibri"/>
                        </a:rPr>
                        <a:t>46</a:t>
                      </a:r>
                      <a:endParaRPr lang="tr-TR"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400">
                          <a:effectLst/>
                          <a:latin typeface="Calibri"/>
                          <a:ea typeface="Calibri"/>
                          <a:cs typeface="Calibri"/>
                        </a:rPr>
                        <a:t>24</a:t>
                      </a:r>
                      <a:endParaRPr lang="tr-TR"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400">
                          <a:effectLst/>
                          <a:latin typeface="Calibri"/>
                          <a:ea typeface="Calibri"/>
                          <a:cs typeface="Calibri"/>
                        </a:rPr>
                        <a:t>4</a:t>
                      </a:r>
                      <a:endParaRPr lang="tr-TR"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400">
                          <a:effectLst/>
                          <a:latin typeface="Calibri"/>
                          <a:ea typeface="Calibri"/>
                          <a:cs typeface="Calibri"/>
                        </a:rPr>
                        <a:t>22</a:t>
                      </a:r>
                      <a:endParaRPr lang="tr-TR"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400">
                          <a:effectLst/>
                          <a:latin typeface="Calibri"/>
                          <a:ea typeface="Calibri"/>
                          <a:cs typeface="Calibri"/>
                        </a:rPr>
                        <a:t>5</a:t>
                      </a:r>
                      <a:endParaRPr lang="tr-TR"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400">
                          <a:effectLst/>
                          <a:latin typeface="Calibri"/>
                          <a:ea typeface="Calibri"/>
                          <a:cs typeface="Calibri"/>
                        </a:rPr>
                        <a:t>33,33</a:t>
                      </a:r>
                      <a:endParaRPr lang="tr-TR"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13749">
                <a:tc>
                  <a:txBody>
                    <a:bodyPr/>
                    <a:lstStyle/>
                    <a:p>
                      <a:pPr algn="ctr">
                        <a:lnSpc>
                          <a:spcPct val="115000"/>
                        </a:lnSpc>
                        <a:spcAft>
                          <a:spcPts val="0"/>
                        </a:spcAft>
                      </a:pPr>
                      <a:r>
                        <a:rPr lang="tr-TR" sz="1400">
                          <a:effectLst/>
                          <a:latin typeface="Calibri"/>
                          <a:ea typeface="Calibri"/>
                          <a:cs typeface="Calibri"/>
                        </a:rPr>
                        <a:t>2017</a:t>
                      </a:r>
                      <a:endParaRPr lang="tr-TR"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400">
                          <a:effectLst/>
                          <a:latin typeface="Calibri"/>
                          <a:ea typeface="Calibri"/>
                          <a:cs typeface="Calibri"/>
                        </a:rPr>
                        <a:t>113</a:t>
                      </a:r>
                      <a:endParaRPr lang="tr-TR"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tr-TR" sz="1400">
                          <a:effectLst/>
                          <a:latin typeface="Calibri"/>
                          <a:ea typeface="Calibri"/>
                          <a:cs typeface="Calibri"/>
                        </a:rPr>
                        <a:t>50</a:t>
                      </a:r>
                      <a:endParaRPr lang="tr-TR"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tr-TR" sz="1400">
                          <a:effectLst/>
                          <a:latin typeface="Calibri"/>
                          <a:ea typeface="Calibri"/>
                          <a:cs typeface="Calibri"/>
                        </a:rPr>
                        <a:t>49</a:t>
                      </a:r>
                      <a:endParaRPr lang="tr-TR"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tr-TR" sz="1400">
                          <a:effectLst/>
                          <a:latin typeface="Calibri"/>
                          <a:ea typeface="Calibri"/>
                          <a:cs typeface="Calibri"/>
                        </a:rPr>
                        <a:t>24</a:t>
                      </a:r>
                      <a:endParaRPr lang="tr-TR"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tr-TR" sz="1400">
                          <a:effectLst/>
                          <a:latin typeface="Calibri"/>
                          <a:ea typeface="Calibri"/>
                          <a:cs typeface="Calibri"/>
                        </a:rPr>
                        <a:t>14</a:t>
                      </a:r>
                      <a:endParaRPr lang="tr-TR"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tr-TR" sz="1400">
                          <a:effectLst/>
                          <a:latin typeface="Calibri"/>
                          <a:ea typeface="Calibri"/>
                          <a:cs typeface="Calibri"/>
                        </a:rPr>
                        <a:t>7</a:t>
                      </a:r>
                      <a:endParaRPr lang="tr-TR"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tr-TR" sz="1400">
                          <a:effectLst/>
                          <a:latin typeface="Calibri"/>
                          <a:ea typeface="Calibri"/>
                          <a:cs typeface="Calibri"/>
                        </a:rPr>
                        <a:t>39,82</a:t>
                      </a:r>
                      <a:endParaRPr lang="tr-TR"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8"/>
                  </a:ext>
                </a:extLst>
              </a:tr>
              <a:tr h="313749">
                <a:tc>
                  <a:txBody>
                    <a:bodyPr/>
                    <a:lstStyle/>
                    <a:p>
                      <a:pPr algn="ctr">
                        <a:lnSpc>
                          <a:spcPct val="115000"/>
                        </a:lnSpc>
                        <a:spcAft>
                          <a:spcPts val="0"/>
                        </a:spcAft>
                      </a:pPr>
                      <a:r>
                        <a:rPr lang="tr-TR" sz="1400">
                          <a:effectLst/>
                          <a:latin typeface="Calibri"/>
                          <a:ea typeface="Calibri"/>
                          <a:cs typeface="Calibri"/>
                        </a:rPr>
                        <a:t>2018</a:t>
                      </a:r>
                      <a:endParaRPr lang="tr-TR"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400">
                          <a:effectLst/>
                          <a:latin typeface="Calibri"/>
                          <a:ea typeface="Calibri"/>
                          <a:cs typeface="Calibri"/>
                        </a:rPr>
                        <a:t>121</a:t>
                      </a:r>
                      <a:endParaRPr lang="tr-TR"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tr-TR" sz="1400">
                          <a:effectLst/>
                          <a:latin typeface="Calibri"/>
                          <a:ea typeface="Calibri"/>
                          <a:cs typeface="Calibri"/>
                        </a:rPr>
                        <a:t>62</a:t>
                      </a:r>
                      <a:endParaRPr lang="tr-TR"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tr-TR" sz="1400">
                          <a:effectLst/>
                          <a:latin typeface="Calibri"/>
                          <a:ea typeface="Calibri"/>
                          <a:cs typeface="Calibri"/>
                        </a:rPr>
                        <a:t>38</a:t>
                      </a:r>
                      <a:endParaRPr lang="tr-TR"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tr-TR" sz="1400">
                          <a:effectLst/>
                          <a:latin typeface="Calibri"/>
                          <a:ea typeface="Calibri"/>
                          <a:cs typeface="Calibri"/>
                        </a:rPr>
                        <a:t>14</a:t>
                      </a:r>
                      <a:endParaRPr lang="tr-TR"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tr-TR" sz="1400">
                          <a:effectLst/>
                          <a:latin typeface="Calibri"/>
                          <a:ea typeface="Calibri"/>
                          <a:cs typeface="Calibri"/>
                        </a:rPr>
                        <a:t>29</a:t>
                      </a:r>
                      <a:endParaRPr lang="tr-TR"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tr-TR" sz="1400">
                          <a:effectLst/>
                          <a:latin typeface="Calibri"/>
                          <a:ea typeface="Calibri"/>
                          <a:cs typeface="Calibri"/>
                        </a:rPr>
                        <a:t>4</a:t>
                      </a:r>
                      <a:endParaRPr lang="tr-TR"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tr-TR" sz="1400" dirty="0">
                          <a:effectLst/>
                          <a:latin typeface="Calibri"/>
                          <a:ea typeface="Calibri"/>
                          <a:cs typeface="Calibri"/>
                        </a:rPr>
                        <a:t>38,84</a:t>
                      </a:r>
                      <a:endParaRPr lang="tr-TR" sz="1100"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9"/>
                  </a:ext>
                </a:extLst>
              </a:tr>
              <a:tr h="313749">
                <a:tc>
                  <a:txBody>
                    <a:bodyPr/>
                    <a:lstStyle/>
                    <a:p>
                      <a:pPr algn="ctr">
                        <a:lnSpc>
                          <a:spcPct val="115000"/>
                        </a:lnSpc>
                        <a:spcAft>
                          <a:spcPts val="0"/>
                        </a:spcAft>
                      </a:pPr>
                      <a:r>
                        <a:rPr lang="tr-TR" sz="1400">
                          <a:effectLst/>
                          <a:latin typeface="Calibri"/>
                          <a:ea typeface="Calibri"/>
                          <a:cs typeface="Calibri"/>
                        </a:rPr>
                        <a:t>2019</a:t>
                      </a:r>
                      <a:endParaRPr lang="tr-TR"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400">
                          <a:effectLst/>
                          <a:latin typeface="Calibri"/>
                          <a:ea typeface="Calibri"/>
                          <a:cs typeface="Calibri"/>
                        </a:rPr>
                        <a:t>71</a:t>
                      </a:r>
                      <a:endParaRPr lang="tr-TR"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tr-TR" sz="1400">
                          <a:effectLst/>
                          <a:latin typeface="Calibri"/>
                          <a:ea typeface="Calibri"/>
                          <a:cs typeface="Calibri"/>
                        </a:rPr>
                        <a:t>22</a:t>
                      </a:r>
                      <a:endParaRPr lang="tr-TR"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tr-TR" sz="1400">
                          <a:effectLst/>
                          <a:latin typeface="Calibri"/>
                          <a:ea typeface="Calibri"/>
                          <a:cs typeface="Calibri"/>
                        </a:rPr>
                        <a:t>5</a:t>
                      </a:r>
                      <a:endParaRPr lang="tr-TR"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tr-TR" sz="1400">
                          <a:effectLst/>
                          <a:latin typeface="Calibri"/>
                          <a:ea typeface="Calibri"/>
                          <a:cs typeface="Calibri"/>
                        </a:rPr>
                        <a:t>18</a:t>
                      </a:r>
                      <a:endParaRPr lang="tr-TR"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tr-TR" sz="1400">
                          <a:effectLst/>
                          <a:latin typeface="Calibri"/>
                          <a:ea typeface="Calibri"/>
                          <a:cs typeface="Calibri"/>
                        </a:rPr>
                        <a:t>10</a:t>
                      </a:r>
                      <a:endParaRPr lang="tr-TR"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tr-TR" sz="1400">
                          <a:effectLst/>
                          <a:latin typeface="Calibri"/>
                          <a:ea typeface="Calibri"/>
                          <a:cs typeface="Calibri"/>
                        </a:rPr>
                        <a:t>3</a:t>
                      </a:r>
                      <a:endParaRPr lang="tr-TR"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tr-TR" sz="1400">
                          <a:effectLst/>
                          <a:latin typeface="Calibri"/>
                          <a:ea typeface="Calibri"/>
                          <a:cs typeface="Calibri"/>
                        </a:rPr>
                        <a:t>43,66</a:t>
                      </a:r>
                      <a:endParaRPr lang="tr-TR"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10"/>
                  </a:ext>
                </a:extLst>
              </a:tr>
              <a:tr h="313749">
                <a:tc>
                  <a:txBody>
                    <a:bodyPr/>
                    <a:lstStyle/>
                    <a:p>
                      <a:pPr algn="ctr">
                        <a:lnSpc>
                          <a:spcPct val="115000"/>
                        </a:lnSpc>
                        <a:spcAft>
                          <a:spcPts val="0"/>
                        </a:spcAft>
                      </a:pPr>
                      <a:r>
                        <a:rPr lang="tr-TR" sz="1400">
                          <a:effectLst/>
                          <a:latin typeface="Calibri"/>
                          <a:ea typeface="Calibri"/>
                          <a:cs typeface="Calibri"/>
                        </a:rPr>
                        <a:t>2020</a:t>
                      </a:r>
                      <a:endParaRPr lang="tr-TR"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400">
                          <a:effectLst/>
                          <a:latin typeface="Calibri"/>
                          <a:ea typeface="Calibri"/>
                          <a:cs typeface="Calibri"/>
                        </a:rPr>
                        <a:t>72</a:t>
                      </a:r>
                      <a:endParaRPr lang="tr-TR"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tr-TR" sz="1400">
                          <a:effectLst/>
                          <a:latin typeface="Calibri"/>
                          <a:ea typeface="Calibri"/>
                          <a:cs typeface="Calibri"/>
                        </a:rPr>
                        <a:t>36</a:t>
                      </a:r>
                      <a:endParaRPr lang="tr-TR"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tr-TR" sz="1400">
                          <a:effectLst/>
                          <a:latin typeface="Calibri"/>
                          <a:ea typeface="Calibri"/>
                          <a:cs typeface="Calibri"/>
                        </a:rPr>
                        <a:t>33</a:t>
                      </a:r>
                      <a:endParaRPr lang="tr-TR"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tr-TR" sz="1400">
                          <a:effectLst/>
                          <a:latin typeface="Calibri"/>
                          <a:ea typeface="Calibri"/>
                          <a:cs typeface="Calibri"/>
                        </a:rPr>
                        <a:t>15</a:t>
                      </a:r>
                      <a:endParaRPr lang="tr-TR"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tr-TR" sz="1400">
                          <a:effectLst/>
                          <a:latin typeface="Calibri"/>
                          <a:ea typeface="Calibri"/>
                          <a:cs typeface="Calibri"/>
                        </a:rPr>
                        <a:t>13</a:t>
                      </a:r>
                      <a:endParaRPr lang="tr-TR"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tr-TR" sz="1400">
                          <a:effectLst/>
                          <a:latin typeface="Calibri"/>
                          <a:ea typeface="Calibri"/>
                          <a:cs typeface="Calibri"/>
                        </a:rPr>
                        <a:t>2</a:t>
                      </a:r>
                      <a:endParaRPr lang="tr-TR"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tr-TR" sz="1400" dirty="0">
                          <a:effectLst/>
                          <a:latin typeface="Calibri"/>
                          <a:ea typeface="Calibri"/>
                          <a:cs typeface="Calibri"/>
                        </a:rPr>
                        <a:t>37,50</a:t>
                      </a:r>
                      <a:endParaRPr lang="tr-TR" sz="1100"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11"/>
                  </a:ext>
                </a:extLst>
              </a:tr>
            </a:tbl>
          </a:graphicData>
        </a:graphic>
      </p:graphicFrame>
      <p:sp>
        <p:nvSpPr>
          <p:cNvPr id="5" name="Rectangle 1"/>
          <p:cNvSpPr>
            <a:spLocks noChangeArrowheads="1"/>
          </p:cNvSpPr>
          <p:nvPr/>
        </p:nvSpPr>
        <p:spPr bwMode="auto">
          <a:xfrm>
            <a:off x="107504" y="6165304"/>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Arial" pitchFamily="34" charset="0"/>
                <a:cs typeface="Arial" pitchFamily="34" charset="0"/>
              </a:rPr>
              <a:t>Koyu renkli alan  AİHL mezun dönemini içerir.</a:t>
            </a: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8751828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sz="5300" b="1" dirty="0"/>
              <a:t>Geleneksel Günlerimiz</a:t>
            </a:r>
            <a:r>
              <a:rPr lang="tr-TR" dirty="0"/>
              <a:t/>
            </a:r>
            <a:br>
              <a:rPr lang="tr-TR" dirty="0"/>
            </a:br>
            <a:endParaRPr lang="tr-TR" dirty="0"/>
          </a:p>
        </p:txBody>
      </p:sp>
      <p:sp>
        <p:nvSpPr>
          <p:cNvPr id="3" name="İçerik Yer Tutucusu 2"/>
          <p:cNvSpPr>
            <a:spLocks noGrp="1"/>
          </p:cNvSpPr>
          <p:nvPr>
            <p:ph idx="1"/>
          </p:nvPr>
        </p:nvSpPr>
        <p:spPr>
          <a:xfrm>
            <a:off x="323528" y="1340768"/>
            <a:ext cx="8496944" cy="5112568"/>
          </a:xfrm>
        </p:spPr>
        <p:txBody>
          <a:bodyPr/>
          <a:lstStyle/>
          <a:p>
            <a:r>
              <a:rPr lang="tr-TR" b="1" dirty="0"/>
              <a:t>1)Kutlu Doğum Haftası</a:t>
            </a:r>
            <a:endParaRPr lang="tr-TR" dirty="0"/>
          </a:p>
          <a:p>
            <a:r>
              <a:rPr lang="tr-TR" b="1" dirty="0"/>
              <a:t>2)Sabah Namazı ve Kahvaltı Buluşması</a:t>
            </a:r>
            <a:endParaRPr lang="tr-TR" dirty="0"/>
          </a:p>
          <a:p>
            <a:r>
              <a:rPr lang="tr-TR" b="1" dirty="0"/>
              <a:t>3)Kandil Programları</a:t>
            </a:r>
            <a:endParaRPr lang="tr-TR" dirty="0"/>
          </a:p>
          <a:p>
            <a:r>
              <a:rPr lang="tr-TR" b="1" dirty="0"/>
              <a:t>4)Şehit İlhan </a:t>
            </a:r>
            <a:r>
              <a:rPr lang="tr-TR" b="1" dirty="0" err="1"/>
              <a:t>VARANK’ı</a:t>
            </a:r>
            <a:r>
              <a:rPr lang="tr-TR" b="1" dirty="0"/>
              <a:t> Anma ve kabir </a:t>
            </a:r>
            <a:r>
              <a:rPr lang="tr-TR" b="1" dirty="0" smtClean="0"/>
              <a:t>ziyareti </a:t>
            </a:r>
            <a:r>
              <a:rPr lang="tr-TR" b="1" dirty="0"/>
              <a:t>Programı</a:t>
            </a:r>
            <a:endParaRPr lang="tr-TR" dirty="0"/>
          </a:p>
          <a:p>
            <a:r>
              <a:rPr lang="tr-TR" b="1" dirty="0"/>
              <a:t>5)Kariyer Günleri</a:t>
            </a:r>
            <a:endParaRPr lang="tr-TR" dirty="0"/>
          </a:p>
          <a:p>
            <a:r>
              <a:rPr lang="tr-TR" b="1" dirty="0"/>
              <a:t>6)Mezuniyet Töreni</a:t>
            </a:r>
            <a:endParaRPr lang="tr-TR" dirty="0"/>
          </a:p>
          <a:p>
            <a:endParaRPr lang="tr-TR" dirty="0"/>
          </a:p>
        </p:txBody>
      </p:sp>
    </p:spTree>
    <p:extLst>
      <p:ext uri="{BB962C8B-B14F-4D97-AF65-F5344CB8AC3E}">
        <p14:creationId xmlns:p14="http://schemas.microsoft.com/office/powerpoint/2010/main" val="10859037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404664"/>
            <a:ext cx="8229600" cy="1143000"/>
          </a:xfrm>
        </p:spPr>
        <p:txBody>
          <a:bodyPr>
            <a:normAutofit fontScale="90000"/>
          </a:bodyPr>
          <a:lstStyle/>
          <a:p>
            <a:pPr fontAlgn="base"/>
            <a:r>
              <a:rPr lang="tr-TR" b="1" dirty="0"/>
              <a:t>İLK HAFIZLARIMIZ</a:t>
            </a:r>
            <a:r>
              <a:rPr lang="tr-TR" dirty="0"/>
              <a:t/>
            </a:r>
            <a:br>
              <a:rPr lang="tr-TR" dirty="0"/>
            </a:br>
            <a:r>
              <a:rPr lang="tr-TR" b="1" dirty="0"/>
              <a:t>(2019-2020)</a:t>
            </a:r>
            <a:r>
              <a:rPr lang="tr-TR" dirty="0"/>
              <a:t/>
            </a:r>
            <a:br>
              <a:rPr lang="tr-TR" dirty="0"/>
            </a:br>
            <a:endParaRPr lang="tr-TR" dirty="0"/>
          </a:p>
        </p:txBody>
      </p:sp>
      <p:sp>
        <p:nvSpPr>
          <p:cNvPr id="3" name="İçerik Yer Tutucusu 2"/>
          <p:cNvSpPr>
            <a:spLocks noGrp="1"/>
          </p:cNvSpPr>
          <p:nvPr>
            <p:ph idx="1"/>
          </p:nvPr>
        </p:nvSpPr>
        <p:spPr/>
        <p:txBody>
          <a:bodyPr>
            <a:normAutofit fontScale="85000" lnSpcReduction="20000"/>
          </a:bodyPr>
          <a:lstStyle/>
          <a:p>
            <a:pPr algn="just"/>
            <a:r>
              <a:rPr lang="tr-TR" sz="3600" dirty="0"/>
              <a:t>Not:2018-2019 Öğretim yılında semt camisi hocalarımızın da desteğini alarak başlattığımız hafızlık çalışması 2019-2020 öğretim yılında ilk meyvelerini vermeye başladı. 2020-2021 öğretim yılında Hafızlık icazetini almış 17 öğrencimiz bulunmaktadır. Gelecek öğretim yılında da 15 öğrencimiz hafızlık için çalışmalarını sürdürmektedir. </a:t>
            </a:r>
          </a:p>
          <a:p>
            <a:endParaRPr lang="tr-TR" dirty="0"/>
          </a:p>
        </p:txBody>
      </p:sp>
    </p:spTree>
    <p:extLst>
      <p:ext uri="{BB962C8B-B14F-4D97-AF65-F5344CB8AC3E}">
        <p14:creationId xmlns:p14="http://schemas.microsoft.com/office/powerpoint/2010/main" val="14897552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404664"/>
            <a:ext cx="8229600" cy="1012974"/>
          </a:xfrm>
        </p:spPr>
        <p:txBody>
          <a:bodyPr>
            <a:normAutofit fontScale="90000"/>
          </a:bodyPr>
          <a:lstStyle/>
          <a:p>
            <a:r>
              <a:rPr lang="tr-TR" b="1" dirty="0" smtClean="0"/>
              <a:t/>
            </a:r>
            <a:br>
              <a:rPr lang="tr-TR" b="1" dirty="0" smtClean="0"/>
            </a:br>
            <a:r>
              <a:rPr lang="tr-TR" b="1" dirty="0" smtClean="0"/>
              <a:t/>
            </a:r>
            <a:br>
              <a:rPr lang="tr-TR" b="1" dirty="0" smtClean="0"/>
            </a:br>
            <a:r>
              <a:rPr lang="tr-TR" b="1" dirty="0" smtClean="0"/>
              <a:t>HAFIZLIK </a:t>
            </a:r>
            <a:r>
              <a:rPr lang="tr-TR" b="1" dirty="0"/>
              <a:t>SINIFI EĞİTİME </a:t>
            </a:r>
            <a:r>
              <a:rPr lang="tr-TR" b="1" dirty="0" smtClean="0"/>
              <a:t>BAŞLADI</a:t>
            </a:r>
            <a:br>
              <a:rPr lang="tr-TR" b="1" dirty="0" smtClean="0"/>
            </a:br>
            <a:r>
              <a:rPr lang="tr-TR" b="1" dirty="0" smtClean="0"/>
              <a:t/>
            </a:r>
            <a:br>
              <a:rPr lang="tr-TR" b="1" dirty="0" smtClean="0"/>
            </a:br>
            <a:r>
              <a:rPr lang="tr-TR" sz="2200" dirty="0" smtClean="0"/>
              <a:t>Örgün </a:t>
            </a:r>
            <a:r>
              <a:rPr lang="tr-TR" sz="2200" dirty="0"/>
              <a:t>eğitimle birlikte hafızlık eğitimi de alacak olan öğrencilerimiz, Diyanet İşleri Başkanlığı’na bağlı hocalarımızın gözetiminde derslerine başladı. </a:t>
            </a:r>
            <a:r>
              <a:rPr lang="tr-TR" dirty="0"/>
              <a:t/>
            </a:r>
            <a:br>
              <a:rPr lang="tr-TR" dirty="0"/>
            </a:br>
            <a:r>
              <a:rPr lang="tr-TR" b="1" dirty="0"/>
              <a:t/>
            </a:r>
            <a:br>
              <a:rPr lang="tr-TR" b="1" dirty="0"/>
            </a:br>
            <a:endParaRPr lang="tr-TR" dirty="0"/>
          </a:p>
        </p:txBody>
      </p:sp>
      <p:pic>
        <p:nvPicPr>
          <p:cNvPr id="4" name="İçerik Yer Tutucusu 3" descr="C:\Users\MyPC\Desktop\CİBALİ LİSESİ\BROŞÜR\OKUL BÜLTENİ\bülten resimler\07154824_HAFIZLIK_4.jpg"/>
          <p:cNvPicPr>
            <a:picLocks noGrp="1"/>
          </p:cNvPicPr>
          <p:nvPr>
            <p:ph idx="1"/>
          </p:nvPr>
        </p:nvPicPr>
        <p:blipFill>
          <a:blip r:embed="rId2" cstate="print">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bwMode="auto">
          <a:xfrm>
            <a:off x="3059832" y="2276872"/>
            <a:ext cx="2232248" cy="2304256"/>
          </a:xfrm>
          <a:prstGeom prst="rect">
            <a:avLst/>
          </a:prstGeom>
          <a:noFill/>
          <a:ln>
            <a:noFill/>
          </a:ln>
        </p:spPr>
      </p:pic>
    </p:spTree>
    <p:extLst>
      <p:ext uri="{BB962C8B-B14F-4D97-AF65-F5344CB8AC3E}">
        <p14:creationId xmlns:p14="http://schemas.microsoft.com/office/powerpoint/2010/main" val="40222453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11560" y="980728"/>
            <a:ext cx="8229600" cy="1143000"/>
          </a:xfrm>
        </p:spPr>
        <p:txBody>
          <a:bodyPr>
            <a:normAutofit fontScale="90000"/>
          </a:bodyPr>
          <a:lstStyle/>
          <a:p>
            <a:r>
              <a:rPr lang="tr-TR" b="1" dirty="0"/>
              <a:t>BİLİM, BELAGAT, </a:t>
            </a:r>
            <a:r>
              <a:rPr lang="tr-TR" b="1" dirty="0" smtClean="0"/>
              <a:t>BASİRET</a:t>
            </a:r>
            <a:br>
              <a:rPr lang="tr-TR" b="1" dirty="0" smtClean="0"/>
            </a:br>
            <a:r>
              <a:rPr lang="tr-TR" b="1" i="1" dirty="0"/>
              <a:t>21. Yüzyılda Yeni Fetihler İçin Fatih’ler Yetiştirmek</a:t>
            </a:r>
            <a:r>
              <a:rPr lang="tr-TR" dirty="0"/>
              <a:t/>
            </a:r>
            <a:br>
              <a:rPr lang="tr-TR" dirty="0"/>
            </a:br>
            <a:endParaRPr lang="tr-TR" dirty="0"/>
          </a:p>
        </p:txBody>
      </p:sp>
      <p:pic>
        <p:nvPicPr>
          <p:cNvPr id="4" name="İçerik Yer Tutucusu 3" descr="C:\Users\MyPC\Desktop\CİBALİ LİSESİ\BROŞÜR\FullSizeRender_(1).tif"/>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2207750" y="1106964"/>
            <a:ext cx="4750724" cy="3566160"/>
          </a:xfrm>
          <a:prstGeom prst="rect">
            <a:avLst/>
          </a:prstGeom>
          <a:noFill/>
          <a:ln>
            <a:noFill/>
          </a:ln>
        </p:spPr>
      </p:pic>
    </p:spTree>
    <p:extLst>
      <p:ext uri="{BB962C8B-B14F-4D97-AF65-F5344CB8AC3E}">
        <p14:creationId xmlns:p14="http://schemas.microsoft.com/office/powerpoint/2010/main" val="9467768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t/>
            </a:r>
            <a:br>
              <a:rPr lang="tr-TR" dirty="0" smtClean="0"/>
            </a:br>
            <a:r>
              <a:rPr lang="tr-TR" dirty="0" smtClean="0"/>
              <a:t>ETKİNLİK </a:t>
            </a:r>
            <a:r>
              <a:rPr lang="tr-TR" dirty="0"/>
              <a:t>RESİMLERİ</a:t>
            </a:r>
            <a:br>
              <a:rPr lang="tr-TR" dirty="0"/>
            </a:br>
            <a:r>
              <a:rPr lang="tr-TR" sz="3600" dirty="0"/>
              <a:t>SUDOKU </a:t>
            </a:r>
            <a:r>
              <a:rPr lang="tr-TR" sz="3600" dirty="0" smtClean="0"/>
              <a:t>turnuvası </a:t>
            </a:r>
            <a:r>
              <a:rPr lang="tr-TR" sz="3600" dirty="0"/>
              <a:t>Kültür gezilerimiz</a:t>
            </a:r>
            <a:r>
              <a:rPr lang="tr-TR" dirty="0"/>
              <a:t/>
            </a:r>
            <a:br>
              <a:rPr lang="tr-TR" dirty="0"/>
            </a:br>
            <a:r>
              <a:rPr lang="tr-TR" dirty="0"/>
              <a:t/>
            </a:r>
            <a:br>
              <a:rPr lang="tr-TR" dirty="0"/>
            </a:br>
            <a:endParaRPr lang="tr-TR" dirty="0"/>
          </a:p>
        </p:txBody>
      </p:sp>
      <p:pic>
        <p:nvPicPr>
          <p:cNvPr id="4" name="İçerik Yer Tutucusu 3" descr="C:\Users\MyPC\Downloads\WhatsApp Image 2020-03-03 at 18.51.19.jpe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115616" y="2348880"/>
            <a:ext cx="2952328" cy="2592288"/>
          </a:xfrm>
          <a:prstGeom prst="rect">
            <a:avLst/>
          </a:prstGeom>
          <a:noFill/>
          <a:ln>
            <a:noFill/>
          </a:ln>
        </p:spPr>
      </p:pic>
      <p:pic>
        <p:nvPicPr>
          <p:cNvPr id="5" name="Resim 4" descr="11-03-2020"/>
          <p:cNvPicPr/>
          <p:nvPr/>
        </p:nvPicPr>
        <p:blipFill>
          <a:blip r:embed="rId3">
            <a:extLst>
              <a:ext uri="{28A0092B-C50C-407E-A947-70E740481C1C}">
                <a14:useLocalDpi xmlns:a14="http://schemas.microsoft.com/office/drawing/2010/main" val="0"/>
              </a:ext>
            </a:extLst>
          </a:blip>
          <a:srcRect/>
          <a:stretch>
            <a:fillRect/>
          </a:stretch>
        </p:blipFill>
        <p:spPr bwMode="auto">
          <a:xfrm>
            <a:off x="4860032" y="2276872"/>
            <a:ext cx="2456815" cy="2736304"/>
          </a:xfrm>
          <a:prstGeom prst="rect">
            <a:avLst/>
          </a:prstGeom>
          <a:noFill/>
          <a:ln>
            <a:noFill/>
          </a:ln>
        </p:spPr>
      </p:pic>
    </p:spTree>
    <p:extLst>
      <p:ext uri="{BB962C8B-B14F-4D97-AF65-F5344CB8AC3E}">
        <p14:creationId xmlns:p14="http://schemas.microsoft.com/office/powerpoint/2010/main" val="30836285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u="sng" dirty="0">
                <a:hlinkClick r:id="rId2"/>
              </a:rPr>
              <a:t>Veda Hutbesi Okulumuzda Seslendirildi</a:t>
            </a:r>
            <a:endParaRPr lang="tr-TR" dirty="0"/>
          </a:p>
        </p:txBody>
      </p:sp>
      <p:pic>
        <p:nvPicPr>
          <p:cNvPr id="4" name="İçerik Yer Tutucusu 3" descr="20-12-2019"/>
          <p:cNvPicPr>
            <a:picLocks noGrp="1"/>
          </p:cNvPicPr>
          <p:nvPr>
            <p:ph idx="1"/>
          </p:nvPr>
        </p:nvPicPr>
        <p:blipFill>
          <a:blip cstate="print">
            <a:extLst>
              <a:ext uri="{28A0092B-C50C-407E-A947-70E740481C1C}">
                <a14:useLocalDpi xmlns:a14="http://schemas.microsoft.com/office/drawing/2010/main" val="0"/>
              </a:ext>
            </a:extLst>
          </a:blip>
          <a:srcRect/>
          <a:stretch>
            <a:fillRect/>
          </a:stretch>
        </p:blipFill>
        <p:spPr bwMode="auto">
          <a:xfrm>
            <a:off x="1835696" y="2204864"/>
            <a:ext cx="5832647" cy="2817001"/>
          </a:xfrm>
          <a:prstGeom prst="rect">
            <a:avLst/>
          </a:prstGeom>
          <a:noFill/>
          <a:ln>
            <a:noFill/>
          </a:ln>
        </p:spPr>
      </p:pic>
    </p:spTree>
    <p:extLst>
      <p:ext uri="{BB962C8B-B14F-4D97-AF65-F5344CB8AC3E}">
        <p14:creationId xmlns:p14="http://schemas.microsoft.com/office/powerpoint/2010/main" val="23175340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188640"/>
            <a:ext cx="8229600" cy="1143000"/>
          </a:xfrm>
        </p:spPr>
        <p:txBody>
          <a:bodyPr>
            <a:normAutofit fontScale="90000"/>
          </a:bodyPr>
          <a:lstStyle/>
          <a:p>
            <a:r>
              <a:rPr lang="tr-TR" dirty="0" smtClean="0"/>
              <a:t/>
            </a:r>
            <a:br>
              <a:rPr lang="tr-TR" dirty="0" smtClean="0"/>
            </a:br>
            <a:r>
              <a:rPr lang="tr-TR" dirty="0"/>
              <a:t/>
            </a:r>
            <a:br>
              <a:rPr lang="tr-TR" dirty="0"/>
            </a:br>
            <a:r>
              <a:rPr lang="tr-TR" dirty="0"/>
              <a:t>Başarı ve Motivasyon Seminerleri</a:t>
            </a:r>
            <a:br>
              <a:rPr lang="tr-TR" dirty="0"/>
            </a:br>
            <a:r>
              <a:rPr lang="tr-TR" dirty="0">
                <a:hlinkClick r:id="rId2"/>
              </a:rPr>
              <a:t>11. Sınıf Fizik, Kimya Ve Biyoloji Dersleri Bilgi Yarışması</a:t>
            </a:r>
            <a:r>
              <a:rPr lang="tr-TR" b="1" dirty="0"/>
              <a:t/>
            </a:r>
            <a:br>
              <a:rPr lang="tr-TR" b="1" dirty="0"/>
            </a:br>
            <a:endParaRPr lang="tr-TR" dirty="0"/>
          </a:p>
        </p:txBody>
      </p:sp>
      <p:pic>
        <p:nvPicPr>
          <p:cNvPr id="4" name="İçerik Yer Tutucusu 3" descr="http://cibaliaihl.meb.k12.tr/meb_iys_dosyalar/34/10/969666/resimler/2020_01/k_16161904_Veli_kabul.jpg"/>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259632" y="2310230"/>
            <a:ext cx="2880320" cy="2592288"/>
          </a:xfrm>
          <a:prstGeom prst="rect">
            <a:avLst/>
          </a:prstGeom>
          <a:noFill/>
          <a:ln>
            <a:noFill/>
          </a:ln>
        </p:spPr>
      </p:pic>
      <p:pic>
        <p:nvPicPr>
          <p:cNvPr id="5" name="Resim 4" descr="http://cibaliaihl.meb.k12.tr/meb_iys_dosyalar/34/10/969666/resimler/2020_01/k_06225825_FKB_06012020_11_SINIF_BYLGY_YRY_6.jpg"/>
          <p:cNvPicPr/>
          <p:nvPr/>
        </p:nvPicPr>
        <p:blipFill>
          <a:blip r:embed="rId4" cstate="print">
            <a:extLst>
              <a:ext uri="{BEBA8EAE-BF5A-486C-A8C5-ECC9F3942E4B}">
                <a14:imgProps xmlns:a14="http://schemas.microsoft.com/office/drawing/2010/main">
                  <a14:imgLayer r:embed="rId5">
                    <a14:imgEffect>
                      <a14:artisticTexturizer/>
                    </a14:imgEffect>
                  </a14:imgLayer>
                </a14:imgProps>
              </a:ext>
              <a:ext uri="{28A0092B-C50C-407E-A947-70E740481C1C}">
                <a14:useLocalDpi xmlns:a14="http://schemas.microsoft.com/office/drawing/2010/main" val="0"/>
              </a:ext>
            </a:extLst>
          </a:blip>
          <a:srcRect/>
          <a:stretch>
            <a:fillRect/>
          </a:stretch>
        </p:blipFill>
        <p:spPr bwMode="auto">
          <a:xfrm>
            <a:off x="4860032" y="2344866"/>
            <a:ext cx="2798445" cy="2520280"/>
          </a:xfrm>
          <a:prstGeom prst="rect">
            <a:avLst/>
          </a:prstGeom>
          <a:noFill/>
          <a:ln>
            <a:noFill/>
          </a:ln>
        </p:spPr>
      </p:pic>
    </p:spTree>
    <p:extLst>
      <p:ext uri="{BB962C8B-B14F-4D97-AF65-F5344CB8AC3E}">
        <p14:creationId xmlns:p14="http://schemas.microsoft.com/office/powerpoint/2010/main" val="22883184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075240" cy="994122"/>
          </a:xfrm>
        </p:spPr>
        <p:txBody>
          <a:bodyPr>
            <a:normAutofit/>
          </a:bodyPr>
          <a:lstStyle/>
          <a:p>
            <a:r>
              <a:rPr lang="tr-TR" u="sng" dirty="0">
                <a:hlinkClick r:id="rId2"/>
              </a:rPr>
              <a:t>Mehmet Akif </a:t>
            </a:r>
            <a:r>
              <a:rPr lang="tr-TR" u="sng" dirty="0" err="1">
                <a:hlinkClick r:id="rId2"/>
              </a:rPr>
              <a:t>ERSOY'un</a:t>
            </a:r>
            <a:r>
              <a:rPr lang="tr-TR" u="sng" dirty="0">
                <a:hlinkClick r:id="rId2"/>
              </a:rPr>
              <a:t> Ölüm Yıldönümü ve Öğrencilerimizin Kabir Ziyareti...</a:t>
            </a:r>
            <a:endParaRPr lang="tr-TR" dirty="0"/>
          </a:p>
        </p:txBody>
      </p:sp>
      <p:pic>
        <p:nvPicPr>
          <p:cNvPr id="4" name="İçerik Yer Tutucusu 3" descr="06-01-2020"/>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55576" y="2420888"/>
            <a:ext cx="3217540" cy="2520280"/>
          </a:xfrm>
          <a:prstGeom prst="rect">
            <a:avLst/>
          </a:prstGeom>
          <a:noFill/>
          <a:ln>
            <a:noFill/>
          </a:ln>
        </p:spPr>
      </p:pic>
      <p:pic>
        <p:nvPicPr>
          <p:cNvPr id="5" name="Resim 4" descr="06-01-2020"/>
          <p:cNvPicPr/>
          <p:nvPr/>
        </p:nvPicPr>
        <p:blipFill>
          <a:blip r:embed="rId4">
            <a:extLst>
              <a:ext uri="{28A0092B-C50C-407E-A947-70E740481C1C}">
                <a14:useLocalDpi xmlns:a14="http://schemas.microsoft.com/office/drawing/2010/main" val="0"/>
              </a:ext>
            </a:extLst>
          </a:blip>
          <a:srcRect/>
          <a:stretch>
            <a:fillRect/>
          </a:stretch>
        </p:blipFill>
        <p:spPr bwMode="auto">
          <a:xfrm>
            <a:off x="5004048" y="2348880"/>
            <a:ext cx="2592288" cy="2592288"/>
          </a:xfrm>
          <a:prstGeom prst="rect">
            <a:avLst/>
          </a:prstGeom>
          <a:noFill/>
          <a:ln>
            <a:noFill/>
          </a:ln>
        </p:spPr>
      </p:pic>
    </p:spTree>
    <p:extLst>
      <p:ext uri="{BB962C8B-B14F-4D97-AF65-F5344CB8AC3E}">
        <p14:creationId xmlns:p14="http://schemas.microsoft.com/office/powerpoint/2010/main" val="7704469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hlinkClick r:id="rId2"/>
              </a:rPr>
              <a:t>Sınıflar arası Futbol Turnuvaları </a:t>
            </a:r>
            <a:r>
              <a:rPr lang="tr-TR" b="1" dirty="0"/>
              <a:t/>
            </a:r>
            <a:br>
              <a:rPr lang="tr-TR" b="1" dirty="0"/>
            </a:br>
            <a:r>
              <a:rPr lang="tr-TR" dirty="0"/>
              <a:t>Üniversite Gezilerimiz</a:t>
            </a:r>
          </a:p>
        </p:txBody>
      </p:sp>
      <p:pic>
        <p:nvPicPr>
          <p:cNvPr id="4" name="İçerik Yer Tutucusu 3" descr="01-10-2018"/>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899592" y="2132856"/>
            <a:ext cx="3384376" cy="2808312"/>
          </a:xfrm>
          <a:prstGeom prst="rect">
            <a:avLst/>
          </a:prstGeom>
          <a:noFill/>
          <a:ln>
            <a:noFill/>
          </a:ln>
        </p:spPr>
      </p:pic>
      <p:pic>
        <p:nvPicPr>
          <p:cNvPr id="5" name="Resim 4" descr="01-12-2019"/>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4008" y="2132856"/>
            <a:ext cx="3291840" cy="2808312"/>
          </a:xfrm>
          <a:prstGeom prst="rect">
            <a:avLst/>
          </a:prstGeom>
          <a:noFill/>
          <a:ln>
            <a:noFill/>
          </a:ln>
        </p:spPr>
      </p:pic>
    </p:spTree>
    <p:extLst>
      <p:ext uri="{BB962C8B-B14F-4D97-AF65-F5344CB8AC3E}">
        <p14:creationId xmlns:p14="http://schemas.microsoft.com/office/powerpoint/2010/main" val="23007711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hlinkClick r:id="rId2"/>
              </a:rPr>
              <a:t/>
            </a:r>
            <a:br>
              <a:rPr lang="tr-TR" dirty="0" smtClean="0">
                <a:hlinkClick r:id="rId2"/>
              </a:rPr>
            </a:br>
            <a:r>
              <a:rPr lang="tr-TR" dirty="0" smtClean="0">
                <a:hlinkClick r:id="rId2"/>
              </a:rPr>
              <a:t>Okulumuzda </a:t>
            </a:r>
            <a:r>
              <a:rPr lang="tr-TR" dirty="0">
                <a:hlinkClick r:id="rId2"/>
              </a:rPr>
              <a:t>Yapılan Ezan Okuma Yarışması</a:t>
            </a:r>
            <a:r>
              <a:rPr lang="tr-TR" b="1" dirty="0"/>
              <a:t/>
            </a:r>
            <a:br>
              <a:rPr lang="tr-TR" b="1" dirty="0"/>
            </a:br>
            <a:endParaRPr lang="tr-TR" dirty="0"/>
          </a:p>
        </p:txBody>
      </p:sp>
      <p:pic>
        <p:nvPicPr>
          <p:cNvPr id="4" name="İçerik Yer Tutucusu 3" descr="03-10-2019"/>
          <p:cNvPicPr>
            <a:picLocks noGrp="1"/>
          </p:cNvPicPr>
          <p:nvPr>
            <p:ph idx="1"/>
          </p:nvPr>
        </p:nvPicPr>
        <p:blipFill>
          <a:blip r:embed="rId3" cstate="print">
            <a:extLst>
              <a:ext uri="{BEBA8EAE-BF5A-486C-A8C5-ECC9F3942E4B}">
                <a14:imgProps xmlns:a14="http://schemas.microsoft.com/office/drawing/2010/main">
                  <a14:imgLayer r:embed="rId4">
                    <a14:imgEffect>
                      <a14:artisticTexturizer/>
                    </a14:imgEffect>
                  </a14:imgLayer>
                </a14:imgProps>
              </a:ext>
              <a:ext uri="{28A0092B-C50C-407E-A947-70E740481C1C}">
                <a14:useLocalDpi xmlns:a14="http://schemas.microsoft.com/office/drawing/2010/main" val="0"/>
              </a:ext>
            </a:extLst>
          </a:blip>
          <a:srcRect/>
          <a:stretch>
            <a:fillRect/>
          </a:stretch>
        </p:blipFill>
        <p:spPr bwMode="auto">
          <a:xfrm>
            <a:off x="827584" y="2204864"/>
            <a:ext cx="3499551" cy="2520279"/>
          </a:xfrm>
          <a:prstGeom prst="rect">
            <a:avLst/>
          </a:prstGeom>
          <a:noFill/>
          <a:ln>
            <a:noFill/>
          </a:ln>
        </p:spPr>
      </p:pic>
      <p:pic>
        <p:nvPicPr>
          <p:cNvPr id="5" name="Resim 4" descr="http://cibaliaihl.meb.k12.tr/meb_iys_dosyalar/34/10/969666/resimler/2019_10/k_09113628_Taha_Onat.jpg"/>
          <p:cNvPicPr/>
          <p:nvPr/>
        </p:nvPicPr>
        <p:blipFill>
          <a:blip r:embed="rId5" cstate="print">
            <a:extLst>
              <a:ext uri="{BEBA8EAE-BF5A-486C-A8C5-ECC9F3942E4B}">
                <a14:imgProps xmlns:a14="http://schemas.microsoft.com/office/drawing/2010/main">
                  <a14:imgLayer r:embed="rId6">
                    <a14:imgEffect>
                      <a14:artisticBlur/>
                    </a14:imgEffect>
                  </a14:imgLayer>
                </a14:imgProps>
              </a:ext>
              <a:ext uri="{28A0092B-C50C-407E-A947-70E740481C1C}">
                <a14:useLocalDpi xmlns:a14="http://schemas.microsoft.com/office/drawing/2010/main" val="0"/>
              </a:ext>
            </a:extLst>
          </a:blip>
          <a:srcRect/>
          <a:stretch>
            <a:fillRect/>
          </a:stretch>
        </p:blipFill>
        <p:spPr bwMode="auto">
          <a:xfrm>
            <a:off x="4572000" y="2204864"/>
            <a:ext cx="3672408" cy="2520280"/>
          </a:xfrm>
          <a:prstGeom prst="rect">
            <a:avLst/>
          </a:prstGeom>
          <a:noFill/>
          <a:ln>
            <a:noFill/>
          </a:ln>
        </p:spPr>
      </p:pic>
    </p:spTree>
    <p:extLst>
      <p:ext uri="{BB962C8B-B14F-4D97-AF65-F5344CB8AC3E}">
        <p14:creationId xmlns:p14="http://schemas.microsoft.com/office/powerpoint/2010/main" val="23592963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339752" y="188640"/>
            <a:ext cx="4464496" cy="5688632"/>
          </a:xfrm>
        </p:spPr>
      </p:pic>
    </p:spTree>
    <p:extLst>
      <p:ext uri="{BB962C8B-B14F-4D97-AF65-F5344CB8AC3E}">
        <p14:creationId xmlns:p14="http://schemas.microsoft.com/office/powerpoint/2010/main" val="20221644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95536" y="7640"/>
            <a:ext cx="8435280" cy="1786210"/>
          </a:xfrm>
        </p:spPr>
        <p:txBody>
          <a:bodyPr>
            <a:normAutofit fontScale="90000"/>
          </a:bodyPr>
          <a:lstStyle/>
          <a:p>
            <a:r>
              <a:rPr lang="tr-TR" dirty="0" smtClean="0"/>
              <a:t/>
            </a:r>
            <a:br>
              <a:rPr lang="tr-TR" dirty="0" smtClean="0"/>
            </a:br>
            <a:r>
              <a:rPr lang="tr-TR" dirty="0"/>
              <a:t/>
            </a:r>
            <a:br>
              <a:rPr lang="tr-TR" dirty="0"/>
            </a:br>
            <a:r>
              <a:rPr lang="tr-TR" dirty="0" smtClean="0"/>
              <a:t>OKUL BİLGİLERİ</a:t>
            </a:r>
            <a:br>
              <a:rPr lang="tr-TR" dirty="0" smtClean="0"/>
            </a:br>
            <a:r>
              <a:rPr lang="tr-TR" dirty="0"/>
              <a:t/>
            </a:r>
            <a:br>
              <a:rPr lang="tr-TR" dirty="0"/>
            </a:br>
            <a:endParaRPr lang="tr-TR" dirty="0"/>
          </a:p>
        </p:txBody>
      </p:sp>
      <p:graphicFrame>
        <p:nvGraphicFramePr>
          <p:cNvPr id="5" name="İçerik Yer Tutucusu 4"/>
          <p:cNvGraphicFramePr>
            <a:graphicFrameLocks noGrp="1"/>
          </p:cNvGraphicFramePr>
          <p:nvPr>
            <p:ph idx="1"/>
            <p:extLst>
              <p:ext uri="{D42A27DB-BD31-4B8C-83A1-F6EECF244321}">
                <p14:modId xmlns:p14="http://schemas.microsoft.com/office/powerpoint/2010/main" val="378688449"/>
              </p:ext>
            </p:extLst>
          </p:nvPr>
        </p:nvGraphicFramePr>
        <p:xfrm>
          <a:off x="1691680" y="2060848"/>
          <a:ext cx="6408712" cy="3168354"/>
        </p:xfrm>
        <a:graphic>
          <a:graphicData uri="http://schemas.openxmlformats.org/drawingml/2006/table">
            <a:tbl>
              <a:tblPr firstRow="1" firstCol="1" lastRow="1" lastCol="1" bandRow="1" bandCol="1">
                <a:tableStyleId>{5C22544A-7EE6-4342-B048-85BDC9FD1C3A}</a:tableStyleId>
              </a:tblPr>
              <a:tblGrid>
                <a:gridCol w="2110082">
                  <a:extLst>
                    <a:ext uri="{9D8B030D-6E8A-4147-A177-3AD203B41FA5}">
                      <a16:colId xmlns:a16="http://schemas.microsoft.com/office/drawing/2014/main" val="20000"/>
                    </a:ext>
                  </a:extLst>
                </a:gridCol>
                <a:gridCol w="4298630">
                  <a:extLst>
                    <a:ext uri="{9D8B030D-6E8A-4147-A177-3AD203B41FA5}">
                      <a16:colId xmlns:a16="http://schemas.microsoft.com/office/drawing/2014/main" val="20001"/>
                    </a:ext>
                  </a:extLst>
                </a:gridCol>
              </a:tblGrid>
              <a:tr h="739419">
                <a:tc>
                  <a:txBody>
                    <a:bodyPr/>
                    <a:lstStyle/>
                    <a:p>
                      <a:pPr>
                        <a:lnSpc>
                          <a:spcPct val="115000"/>
                        </a:lnSpc>
                        <a:spcAft>
                          <a:spcPts val="0"/>
                        </a:spcAft>
                      </a:pPr>
                      <a:r>
                        <a:rPr lang="tr-TR" sz="1200" dirty="0">
                          <a:effectLst/>
                        </a:rPr>
                        <a:t>Birimin Adı</a:t>
                      </a:r>
                      <a:endParaRPr lang="tr-TR" sz="1100" dirty="0">
                        <a:effectLst/>
                        <a:latin typeface="Calibri"/>
                        <a:ea typeface="Calibri"/>
                        <a:cs typeface="Arial"/>
                      </a:endParaRPr>
                    </a:p>
                  </a:txBody>
                  <a:tcPr marL="68580" marR="68580" marT="0" marB="0"/>
                </a:tc>
                <a:tc>
                  <a:txBody>
                    <a:bodyPr/>
                    <a:lstStyle/>
                    <a:p>
                      <a:pPr>
                        <a:lnSpc>
                          <a:spcPct val="115000"/>
                        </a:lnSpc>
                        <a:spcAft>
                          <a:spcPts val="0"/>
                        </a:spcAft>
                      </a:pPr>
                      <a:r>
                        <a:rPr lang="tr-TR" sz="1200" dirty="0">
                          <a:effectLst/>
                        </a:rPr>
                        <a:t>Açıklamalar</a:t>
                      </a:r>
                      <a:endParaRPr lang="tr-TR" sz="1100" dirty="0">
                        <a:effectLst/>
                        <a:latin typeface="Calibri"/>
                        <a:ea typeface="Calibri"/>
                        <a:cs typeface="Arial"/>
                      </a:endParaRPr>
                    </a:p>
                  </a:txBody>
                  <a:tcPr marL="68580" marR="68580" marT="0" marB="0"/>
                </a:tc>
                <a:extLst>
                  <a:ext uri="{0D108BD9-81ED-4DB2-BD59-A6C34878D82A}">
                    <a16:rowId xmlns:a16="http://schemas.microsoft.com/office/drawing/2014/main" val="10000"/>
                  </a:ext>
                </a:extLst>
              </a:tr>
              <a:tr h="262363">
                <a:tc>
                  <a:txBody>
                    <a:bodyPr/>
                    <a:lstStyle/>
                    <a:p>
                      <a:pPr>
                        <a:lnSpc>
                          <a:spcPct val="115000"/>
                        </a:lnSpc>
                        <a:spcAft>
                          <a:spcPts val="0"/>
                        </a:spcAft>
                      </a:pPr>
                      <a:r>
                        <a:rPr lang="tr-TR" sz="1200" dirty="0">
                          <a:effectLst/>
                        </a:rPr>
                        <a:t>Adres</a:t>
                      </a:r>
                      <a:endParaRPr lang="tr-TR" sz="1100" dirty="0">
                        <a:effectLst/>
                        <a:latin typeface="Calibri"/>
                        <a:ea typeface="Calibri"/>
                        <a:cs typeface="Arial"/>
                      </a:endParaRPr>
                    </a:p>
                  </a:txBody>
                  <a:tcPr marL="68580" marR="68580" marT="0" marB="0"/>
                </a:tc>
                <a:tc>
                  <a:txBody>
                    <a:bodyPr/>
                    <a:lstStyle/>
                    <a:p>
                      <a:pPr>
                        <a:lnSpc>
                          <a:spcPct val="115000"/>
                        </a:lnSpc>
                        <a:spcAft>
                          <a:spcPts val="0"/>
                        </a:spcAft>
                      </a:pPr>
                      <a:r>
                        <a:rPr lang="tr-TR" sz="1200">
                          <a:effectLst/>
                        </a:rPr>
                        <a:t>Molla Hüsrev Mh. Mehmethan Sk. No3-7/1 Vefa/Fatih/İstanbul</a:t>
                      </a:r>
                      <a:endParaRPr lang="tr-TR" sz="1100">
                        <a:effectLst/>
                        <a:latin typeface="Calibri"/>
                        <a:ea typeface="Calibri"/>
                        <a:cs typeface="Arial"/>
                      </a:endParaRPr>
                    </a:p>
                  </a:txBody>
                  <a:tcPr marL="68580" marR="68580" marT="0" marB="0"/>
                </a:tc>
                <a:extLst>
                  <a:ext uri="{0D108BD9-81ED-4DB2-BD59-A6C34878D82A}">
                    <a16:rowId xmlns:a16="http://schemas.microsoft.com/office/drawing/2014/main" val="10001"/>
                  </a:ext>
                </a:extLst>
              </a:tr>
              <a:tr h="262363">
                <a:tc>
                  <a:txBody>
                    <a:bodyPr/>
                    <a:lstStyle/>
                    <a:p>
                      <a:pPr>
                        <a:lnSpc>
                          <a:spcPct val="115000"/>
                        </a:lnSpc>
                        <a:spcAft>
                          <a:spcPts val="0"/>
                        </a:spcAft>
                      </a:pPr>
                      <a:r>
                        <a:rPr lang="tr-TR" sz="1200">
                          <a:effectLst/>
                        </a:rPr>
                        <a:t>Telefon (santral)</a:t>
                      </a:r>
                      <a:endParaRPr lang="tr-TR" sz="1100">
                        <a:effectLst/>
                        <a:latin typeface="Calibri"/>
                        <a:ea typeface="Calibri"/>
                        <a:cs typeface="Arial"/>
                      </a:endParaRPr>
                    </a:p>
                  </a:txBody>
                  <a:tcPr marL="68580" marR="68580" marT="0" marB="0"/>
                </a:tc>
                <a:tc>
                  <a:txBody>
                    <a:bodyPr/>
                    <a:lstStyle/>
                    <a:p>
                      <a:pPr>
                        <a:lnSpc>
                          <a:spcPct val="115000"/>
                        </a:lnSpc>
                        <a:spcAft>
                          <a:spcPts val="0"/>
                        </a:spcAft>
                      </a:pPr>
                      <a:r>
                        <a:rPr lang="tr-TR" sz="1200">
                          <a:effectLst/>
                        </a:rPr>
                        <a:t>0212 520 70 62 </a:t>
                      </a:r>
                      <a:endParaRPr lang="tr-TR" sz="1100">
                        <a:effectLst/>
                        <a:latin typeface="Calibri"/>
                        <a:ea typeface="Calibri"/>
                        <a:cs typeface="Arial"/>
                      </a:endParaRPr>
                    </a:p>
                  </a:txBody>
                  <a:tcPr marL="68580" marR="68580" marT="0" marB="0"/>
                </a:tc>
                <a:extLst>
                  <a:ext uri="{0D108BD9-81ED-4DB2-BD59-A6C34878D82A}">
                    <a16:rowId xmlns:a16="http://schemas.microsoft.com/office/drawing/2014/main" val="10002"/>
                  </a:ext>
                </a:extLst>
              </a:tr>
              <a:tr h="262363">
                <a:tc>
                  <a:txBody>
                    <a:bodyPr/>
                    <a:lstStyle/>
                    <a:p>
                      <a:pPr>
                        <a:lnSpc>
                          <a:spcPct val="115000"/>
                        </a:lnSpc>
                        <a:spcAft>
                          <a:spcPts val="0"/>
                        </a:spcAft>
                      </a:pPr>
                      <a:r>
                        <a:rPr lang="tr-TR" sz="1200">
                          <a:effectLst/>
                        </a:rPr>
                        <a:t>Faks Numarası</a:t>
                      </a:r>
                      <a:endParaRPr lang="tr-TR" sz="1100">
                        <a:effectLst/>
                        <a:latin typeface="Calibri"/>
                        <a:ea typeface="Calibri"/>
                        <a:cs typeface="Arial"/>
                      </a:endParaRPr>
                    </a:p>
                  </a:txBody>
                  <a:tcPr marL="68580" marR="68580" marT="0" marB="0"/>
                </a:tc>
                <a:tc>
                  <a:txBody>
                    <a:bodyPr/>
                    <a:lstStyle/>
                    <a:p>
                      <a:pPr>
                        <a:lnSpc>
                          <a:spcPct val="115000"/>
                        </a:lnSpc>
                        <a:spcAft>
                          <a:spcPts val="0"/>
                        </a:spcAft>
                      </a:pPr>
                      <a:r>
                        <a:rPr lang="tr-TR" sz="1200">
                          <a:effectLst/>
                        </a:rPr>
                        <a:t>0212 522 68 66</a:t>
                      </a:r>
                      <a:endParaRPr lang="tr-TR" sz="1100">
                        <a:effectLst/>
                        <a:latin typeface="Calibri"/>
                        <a:ea typeface="Calibri"/>
                        <a:cs typeface="Arial"/>
                      </a:endParaRPr>
                    </a:p>
                  </a:txBody>
                  <a:tcPr marL="68580" marR="68580" marT="0" marB="0"/>
                </a:tc>
                <a:extLst>
                  <a:ext uri="{0D108BD9-81ED-4DB2-BD59-A6C34878D82A}">
                    <a16:rowId xmlns:a16="http://schemas.microsoft.com/office/drawing/2014/main" val="10003"/>
                  </a:ext>
                </a:extLst>
              </a:tr>
              <a:tr h="287662">
                <a:tc>
                  <a:txBody>
                    <a:bodyPr/>
                    <a:lstStyle/>
                    <a:p>
                      <a:pPr>
                        <a:lnSpc>
                          <a:spcPct val="115000"/>
                        </a:lnSpc>
                        <a:spcAft>
                          <a:spcPts val="0"/>
                        </a:spcAft>
                      </a:pPr>
                      <a:r>
                        <a:rPr lang="tr-TR" sz="1200">
                          <a:effectLst/>
                        </a:rPr>
                        <a:t>Resmi Web Sitesi</a:t>
                      </a:r>
                      <a:endParaRPr lang="tr-TR" sz="1100">
                        <a:effectLst/>
                        <a:latin typeface="Calibri"/>
                        <a:ea typeface="Calibri"/>
                        <a:cs typeface="Arial"/>
                      </a:endParaRPr>
                    </a:p>
                  </a:txBody>
                  <a:tcPr marL="68580" marR="68580" marT="0" marB="0"/>
                </a:tc>
                <a:tc>
                  <a:txBody>
                    <a:bodyPr/>
                    <a:lstStyle/>
                    <a:p>
                      <a:pPr>
                        <a:lnSpc>
                          <a:spcPct val="115000"/>
                        </a:lnSpc>
                        <a:spcAft>
                          <a:spcPts val="0"/>
                        </a:spcAft>
                      </a:pPr>
                      <a:r>
                        <a:rPr lang="tr-TR" sz="1200" u="sng">
                          <a:effectLst/>
                          <a:hlinkClick r:id="rId2"/>
                        </a:rPr>
                        <a:t>www.cibaliaihl.meb.k12.tr</a:t>
                      </a:r>
                      <a:r>
                        <a:rPr lang="tr-TR" sz="1200">
                          <a:effectLst/>
                        </a:rPr>
                        <a:t> </a:t>
                      </a:r>
                      <a:endParaRPr lang="tr-TR" sz="1100">
                        <a:effectLst/>
                        <a:latin typeface="Calibri"/>
                        <a:ea typeface="Calibri"/>
                        <a:cs typeface="Arial"/>
                      </a:endParaRPr>
                    </a:p>
                  </a:txBody>
                  <a:tcPr marL="68580" marR="68580" marT="0" marB="0"/>
                </a:tc>
                <a:extLst>
                  <a:ext uri="{0D108BD9-81ED-4DB2-BD59-A6C34878D82A}">
                    <a16:rowId xmlns:a16="http://schemas.microsoft.com/office/drawing/2014/main" val="10004"/>
                  </a:ext>
                </a:extLst>
              </a:tr>
              <a:tr h="262363">
                <a:tc>
                  <a:txBody>
                    <a:bodyPr/>
                    <a:lstStyle/>
                    <a:p>
                      <a:pPr>
                        <a:lnSpc>
                          <a:spcPct val="115000"/>
                        </a:lnSpc>
                        <a:spcAft>
                          <a:spcPts val="0"/>
                        </a:spcAft>
                      </a:pPr>
                      <a:r>
                        <a:rPr lang="tr-TR" sz="1200">
                          <a:effectLst/>
                        </a:rPr>
                        <a:t>E-mail Adresi</a:t>
                      </a:r>
                      <a:endParaRPr lang="tr-TR" sz="1100">
                        <a:effectLst/>
                        <a:latin typeface="Calibri"/>
                        <a:ea typeface="Calibri"/>
                        <a:cs typeface="Arial"/>
                      </a:endParaRPr>
                    </a:p>
                  </a:txBody>
                  <a:tcPr marL="68580" marR="68580" marT="0" marB="0"/>
                </a:tc>
                <a:tc>
                  <a:txBody>
                    <a:bodyPr/>
                    <a:lstStyle/>
                    <a:p>
                      <a:pPr>
                        <a:lnSpc>
                          <a:spcPct val="115000"/>
                        </a:lnSpc>
                        <a:spcAft>
                          <a:spcPts val="0"/>
                        </a:spcAft>
                      </a:pPr>
                      <a:r>
                        <a:rPr lang="tr-TR" sz="1200" u="sng">
                          <a:effectLst/>
                          <a:hlinkClick r:id="rId3"/>
                        </a:rPr>
                        <a:t>cibalidosya@gmail.com</a:t>
                      </a:r>
                      <a:r>
                        <a:rPr lang="tr-TR" sz="1200">
                          <a:effectLst/>
                        </a:rPr>
                        <a:t> </a:t>
                      </a:r>
                      <a:endParaRPr lang="tr-TR" sz="1100">
                        <a:effectLst/>
                        <a:latin typeface="Calibri"/>
                        <a:ea typeface="Calibri"/>
                        <a:cs typeface="Arial"/>
                      </a:endParaRPr>
                    </a:p>
                  </a:txBody>
                  <a:tcPr marL="68580" marR="68580" marT="0" marB="0"/>
                </a:tc>
                <a:extLst>
                  <a:ext uri="{0D108BD9-81ED-4DB2-BD59-A6C34878D82A}">
                    <a16:rowId xmlns:a16="http://schemas.microsoft.com/office/drawing/2014/main" val="10005"/>
                  </a:ext>
                </a:extLst>
              </a:tr>
              <a:tr h="262363">
                <a:tc>
                  <a:txBody>
                    <a:bodyPr/>
                    <a:lstStyle/>
                    <a:p>
                      <a:pPr>
                        <a:lnSpc>
                          <a:spcPct val="115000"/>
                        </a:lnSpc>
                        <a:spcAft>
                          <a:spcPts val="0"/>
                        </a:spcAft>
                      </a:pPr>
                      <a:r>
                        <a:rPr lang="tr-TR" sz="1200">
                          <a:effectLst/>
                        </a:rPr>
                        <a:t>Rehberlik Servisi E-mail Ad.</a:t>
                      </a:r>
                      <a:endParaRPr lang="tr-TR" sz="1100">
                        <a:effectLst/>
                        <a:latin typeface="Calibri"/>
                        <a:ea typeface="Calibri"/>
                        <a:cs typeface="Arial"/>
                      </a:endParaRPr>
                    </a:p>
                  </a:txBody>
                  <a:tcPr marL="68580" marR="68580" marT="0" marB="0"/>
                </a:tc>
                <a:tc>
                  <a:txBody>
                    <a:bodyPr/>
                    <a:lstStyle/>
                    <a:p>
                      <a:pPr>
                        <a:lnSpc>
                          <a:spcPct val="115000"/>
                        </a:lnSpc>
                        <a:spcAft>
                          <a:spcPts val="0"/>
                        </a:spcAft>
                      </a:pPr>
                      <a:r>
                        <a:rPr lang="tr-TR" sz="1200" u="sng">
                          <a:effectLst/>
                          <a:hlinkClick r:id="rId4"/>
                        </a:rPr>
                        <a:t>vefarehberlik@gmail.com</a:t>
                      </a:r>
                      <a:r>
                        <a:rPr lang="tr-TR" sz="1200">
                          <a:effectLst/>
                        </a:rPr>
                        <a:t> </a:t>
                      </a:r>
                      <a:endParaRPr lang="tr-TR" sz="1100">
                        <a:effectLst/>
                        <a:latin typeface="Calibri"/>
                        <a:ea typeface="Calibri"/>
                        <a:cs typeface="Arial"/>
                      </a:endParaRPr>
                    </a:p>
                  </a:txBody>
                  <a:tcPr marL="68580" marR="68580" marT="0" marB="0"/>
                </a:tc>
                <a:extLst>
                  <a:ext uri="{0D108BD9-81ED-4DB2-BD59-A6C34878D82A}">
                    <a16:rowId xmlns:a16="http://schemas.microsoft.com/office/drawing/2014/main" val="10006"/>
                  </a:ext>
                </a:extLst>
              </a:tr>
              <a:tr h="288408">
                <a:tc>
                  <a:txBody>
                    <a:bodyPr/>
                    <a:lstStyle/>
                    <a:p>
                      <a:pPr>
                        <a:lnSpc>
                          <a:spcPct val="115000"/>
                        </a:lnSpc>
                        <a:spcAft>
                          <a:spcPts val="0"/>
                        </a:spcAft>
                      </a:pPr>
                      <a:r>
                        <a:rPr lang="tr-TR" sz="1200">
                          <a:effectLst/>
                        </a:rPr>
                        <a:t>Reh.Serv. Blog’u</a:t>
                      </a:r>
                      <a:endParaRPr lang="tr-TR" sz="1100">
                        <a:effectLst/>
                        <a:latin typeface="Calibri"/>
                        <a:ea typeface="Calibri"/>
                        <a:cs typeface="Arial"/>
                      </a:endParaRPr>
                    </a:p>
                  </a:txBody>
                  <a:tcPr marL="68580" marR="68580" marT="0" marB="0"/>
                </a:tc>
                <a:tc>
                  <a:txBody>
                    <a:bodyPr/>
                    <a:lstStyle/>
                    <a:p>
                      <a:pPr>
                        <a:lnSpc>
                          <a:spcPct val="115000"/>
                        </a:lnSpc>
                        <a:spcAft>
                          <a:spcPts val="0"/>
                        </a:spcAft>
                      </a:pPr>
                      <a:r>
                        <a:rPr lang="tr-TR" sz="1200" u="sng">
                          <a:effectLst/>
                          <a:hlinkClick r:id="rId5"/>
                        </a:rPr>
                        <a:t>www.vefarehberlik.blogspot.com/</a:t>
                      </a:r>
                      <a:endParaRPr lang="tr-TR" sz="1100">
                        <a:effectLst/>
                        <a:latin typeface="Calibri"/>
                        <a:ea typeface="Calibri"/>
                        <a:cs typeface="Arial"/>
                      </a:endParaRPr>
                    </a:p>
                  </a:txBody>
                  <a:tcPr marL="68580" marR="68580" marT="0" marB="0"/>
                </a:tc>
                <a:extLst>
                  <a:ext uri="{0D108BD9-81ED-4DB2-BD59-A6C34878D82A}">
                    <a16:rowId xmlns:a16="http://schemas.microsoft.com/office/drawing/2014/main" val="10007"/>
                  </a:ext>
                </a:extLst>
              </a:tr>
              <a:tr h="541050">
                <a:tc>
                  <a:txBody>
                    <a:bodyPr/>
                    <a:lstStyle/>
                    <a:p>
                      <a:pPr>
                        <a:lnSpc>
                          <a:spcPct val="115000"/>
                        </a:lnSpc>
                        <a:spcAft>
                          <a:spcPts val="0"/>
                        </a:spcAft>
                      </a:pPr>
                      <a:r>
                        <a:rPr lang="tr-TR" sz="1200">
                          <a:effectLst/>
                        </a:rPr>
                        <a:t>Yayın Organı</a:t>
                      </a:r>
                      <a:endParaRPr lang="tr-TR" sz="1100">
                        <a:effectLst/>
                        <a:latin typeface="Calibri"/>
                        <a:ea typeface="Calibri"/>
                        <a:cs typeface="Arial"/>
                      </a:endParaRPr>
                    </a:p>
                  </a:txBody>
                  <a:tcPr marL="68580" marR="68580" marT="0" marB="0"/>
                </a:tc>
                <a:tc>
                  <a:txBody>
                    <a:bodyPr/>
                    <a:lstStyle/>
                    <a:p>
                      <a:pPr>
                        <a:lnSpc>
                          <a:spcPct val="115000"/>
                        </a:lnSpc>
                        <a:spcAft>
                          <a:spcPts val="0"/>
                        </a:spcAft>
                      </a:pPr>
                      <a:r>
                        <a:rPr lang="tr-TR" sz="1200" dirty="0" err="1">
                          <a:effectLst/>
                        </a:rPr>
                        <a:t>Cebali</a:t>
                      </a:r>
                      <a:r>
                        <a:rPr lang="tr-TR" sz="1200" dirty="0">
                          <a:effectLst/>
                        </a:rPr>
                        <a:t> (Yılda Bir Sayı)</a:t>
                      </a:r>
                      <a:endParaRPr lang="tr-TR" sz="1100" dirty="0">
                        <a:effectLst/>
                      </a:endParaRPr>
                    </a:p>
                    <a:p>
                      <a:pPr>
                        <a:lnSpc>
                          <a:spcPct val="115000"/>
                        </a:lnSpc>
                        <a:spcAft>
                          <a:spcPts val="0"/>
                        </a:spcAft>
                      </a:pPr>
                      <a:r>
                        <a:rPr lang="tr-TR" sz="1200" dirty="0">
                          <a:effectLst/>
                        </a:rPr>
                        <a:t>Okul Bülteni (Yılda 2 Sayı)</a:t>
                      </a:r>
                      <a:endParaRPr lang="tr-TR" sz="1100" dirty="0">
                        <a:effectLst/>
                        <a:latin typeface="Calibri"/>
                        <a:ea typeface="Calibri"/>
                        <a:cs typeface="Arial"/>
                      </a:endParaRPr>
                    </a:p>
                  </a:txBody>
                  <a:tcPr marL="68580" marR="68580" marT="0" marB="0"/>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8530300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a:t>Lise hem bir gelenek hem de bir </a:t>
            </a:r>
            <a:r>
              <a:rPr lang="tr-TR" b="1" dirty="0" smtClean="0"/>
              <a:t>gelecektir…</a:t>
            </a:r>
            <a:endParaRPr lang="tr-TR" b="1" dirty="0"/>
          </a:p>
        </p:txBody>
      </p:sp>
      <p:sp>
        <p:nvSpPr>
          <p:cNvPr id="3" name="İçerik Yer Tutucusu 2"/>
          <p:cNvSpPr>
            <a:spLocks noGrp="1"/>
          </p:cNvSpPr>
          <p:nvPr>
            <p:ph idx="1"/>
          </p:nvPr>
        </p:nvSpPr>
        <p:spPr>
          <a:xfrm>
            <a:off x="457200" y="1600200"/>
            <a:ext cx="8435280" cy="5069160"/>
          </a:xfrm>
        </p:spPr>
        <p:txBody>
          <a:bodyPr>
            <a:normAutofit/>
          </a:bodyPr>
          <a:lstStyle/>
          <a:p>
            <a:pPr algn="just"/>
            <a:r>
              <a:rPr lang="tr-TR" dirty="0" err="1"/>
              <a:t>Cibali</a:t>
            </a:r>
            <a:r>
              <a:rPr lang="tr-TR" dirty="0"/>
              <a:t> Şehit İlhan </a:t>
            </a:r>
            <a:r>
              <a:rPr lang="tr-TR" dirty="0" err="1"/>
              <a:t>Varank</a:t>
            </a:r>
            <a:r>
              <a:rPr lang="tr-TR" dirty="0"/>
              <a:t> Anadolu İmam Hatip Lisesi 1936 yılından beri eğitim ve öğretimine devam eden tarihi bir okuldur. 85 yıllık eğitim-öğretim hayatı ve tarihiyle, iki dilde eğitim veren lisemiz, teknolojik olarak yenilikçi bir öğretimi benimsemiş, Milli Eğitim Bakanlığı’nın müfredatına bağlı İstanbul’da bulunan bir kurumdur. 2013 yılından itibaren müfredatı İmam Hatip Lisesi  olarak değişen okulumuz kendini hızlı bir şekilde adapte ederek yeni yapısı ile emsalleri arasında iz bırakmayı tüm kadrosu ile amaç edinmektedir.</a:t>
            </a:r>
          </a:p>
          <a:p>
            <a:endParaRPr lang="tr-TR" dirty="0"/>
          </a:p>
        </p:txBody>
      </p:sp>
    </p:spTree>
    <p:extLst>
      <p:ext uri="{BB962C8B-B14F-4D97-AF65-F5344CB8AC3E}">
        <p14:creationId xmlns:p14="http://schemas.microsoft.com/office/powerpoint/2010/main" val="21515057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23528" y="260648"/>
            <a:ext cx="8568952" cy="6480720"/>
          </a:xfrm>
        </p:spPr>
        <p:txBody>
          <a:bodyPr>
            <a:normAutofit/>
          </a:bodyPr>
          <a:lstStyle/>
          <a:p>
            <a:pPr algn="just"/>
            <a:r>
              <a:rPr lang="tr-TR" dirty="0"/>
              <a:t>Öğrencilerimiz hem genel kültür ve dini ilimler anlamında kendilerini geliştirmekte hem de yeni yabancı diller öğrenerek zenginleştirici bir eğitim-öğretim deneyimi yaşamaktadırlar. 2020-2021 Eğitim ve öğretim yılında 14 farklı ülkeden 171 öğrencimizle beraber toplamda 650 öğrencimizin öğrenim gördüğü okulumuzda, özellikle yoğun kültürel mozaiğe sahip ortamımızda iki dile hakim olmak, öğrencilerimizin dünyaya kendilerinden emin olarak açılmalarını sağlar. Diğer kültürlerin değerlerini, inançlarını ve geleneklerini daha iyi anlar ve bu kültürlerle daha kolay anlaşırlar. Küreselleşmiş, dünyayla güçlü bağlar kuran bir toplum içinde, </a:t>
            </a:r>
            <a:r>
              <a:rPr lang="tr-TR" dirty="0" err="1"/>
              <a:t>ensar</a:t>
            </a:r>
            <a:r>
              <a:rPr lang="tr-TR" dirty="0"/>
              <a:t> ve muhacir kardeşliğini yaşatarak öğrencilerimizi hayata hazırlamada çok güçlü olduğumuz düşüncesindeyiz. Bu insan ve ses çeşitliliği, bizim zenginliğimizdir.</a:t>
            </a:r>
          </a:p>
          <a:p>
            <a:endParaRPr lang="tr-TR" dirty="0"/>
          </a:p>
        </p:txBody>
      </p:sp>
    </p:spTree>
    <p:extLst>
      <p:ext uri="{BB962C8B-B14F-4D97-AF65-F5344CB8AC3E}">
        <p14:creationId xmlns:p14="http://schemas.microsoft.com/office/powerpoint/2010/main" val="13169728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39552" y="548680"/>
            <a:ext cx="8352928" cy="6120680"/>
          </a:xfrm>
        </p:spPr>
        <p:txBody>
          <a:bodyPr>
            <a:normAutofit/>
          </a:bodyPr>
          <a:lstStyle/>
          <a:p>
            <a:pPr algn="just"/>
            <a:r>
              <a:rPr lang="tr-TR" dirty="0"/>
              <a:t>Okulumuzda öğrencilerimizin dini ilimlere vakıf, analitik becerilerini geliştiren sözel, beşeri bilimler  alanlarında akademik projeler yürüten aynı zamanda da geleceğin liderleri ve düşünürleri olarak kimliklerini, kendi yollarını izleyerek daha da güçlendirilmeleri esas alınmaktadır. Onlara, değişik sosyal etkinlikler sunarak, yüksek öğrenime giden yolda kendi yollarını bulmalarına imkan sağlamayı hedeflemekteyiz. </a:t>
            </a:r>
          </a:p>
          <a:p>
            <a:r>
              <a:rPr lang="tr-TR" dirty="0"/>
              <a:t>Sizleri, okulumuza ve okulumuzun sunabileceği eğitim ortamını keşfetmeye davet ediyorum.</a:t>
            </a:r>
          </a:p>
          <a:p>
            <a:endParaRPr lang="tr-TR" dirty="0"/>
          </a:p>
        </p:txBody>
      </p:sp>
    </p:spTree>
    <p:extLst>
      <p:ext uri="{BB962C8B-B14F-4D97-AF65-F5344CB8AC3E}">
        <p14:creationId xmlns:p14="http://schemas.microsoft.com/office/powerpoint/2010/main" val="730412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sz="6700" b="1" dirty="0"/>
              <a:t>Tarihçe</a:t>
            </a:r>
            <a:r>
              <a:rPr lang="tr-TR" dirty="0"/>
              <a:t/>
            </a:r>
            <a:br>
              <a:rPr lang="tr-TR" dirty="0"/>
            </a:br>
            <a:endParaRPr lang="tr-TR" dirty="0"/>
          </a:p>
        </p:txBody>
      </p:sp>
      <p:sp>
        <p:nvSpPr>
          <p:cNvPr id="3" name="İçerik Yer Tutucusu 2"/>
          <p:cNvSpPr>
            <a:spLocks noGrp="1"/>
          </p:cNvSpPr>
          <p:nvPr>
            <p:ph idx="1"/>
          </p:nvPr>
        </p:nvSpPr>
        <p:spPr>
          <a:xfrm>
            <a:off x="179512" y="980728"/>
            <a:ext cx="8784976" cy="5688632"/>
          </a:xfrm>
        </p:spPr>
        <p:txBody>
          <a:bodyPr>
            <a:normAutofit/>
          </a:bodyPr>
          <a:lstStyle/>
          <a:p>
            <a:pPr algn="just"/>
            <a:r>
              <a:rPr lang="tr-TR" dirty="0"/>
              <a:t>Okulumuzun adı Cebe Ali´den gelmektedir. Mısır </a:t>
            </a:r>
            <a:r>
              <a:rPr lang="tr-TR" dirty="0" err="1"/>
              <a:t>Memlüklülerinin</a:t>
            </a:r>
            <a:r>
              <a:rPr lang="tr-TR" dirty="0"/>
              <a:t> </a:t>
            </a:r>
            <a:r>
              <a:rPr lang="tr-TR" dirty="0" err="1"/>
              <a:t>meşhûr</a:t>
            </a:r>
            <a:r>
              <a:rPr lang="tr-TR" dirty="0"/>
              <a:t> sultanı </a:t>
            </a:r>
            <a:r>
              <a:rPr lang="tr-TR" dirty="0" err="1"/>
              <a:t>Kalavun'un</a:t>
            </a:r>
            <a:r>
              <a:rPr lang="tr-TR" dirty="0"/>
              <a:t> hocası idi. İstanbul'un fethinde bulunmak için Anadolu'ya geldi. Bursa'da büyük </a:t>
            </a:r>
            <a:r>
              <a:rPr lang="tr-TR" dirty="0" err="1"/>
              <a:t>velî</a:t>
            </a:r>
            <a:r>
              <a:rPr lang="tr-TR" dirty="0"/>
              <a:t> </a:t>
            </a:r>
            <a:r>
              <a:rPr lang="tr-TR" dirty="0" err="1"/>
              <a:t>Zeynüddîn</a:t>
            </a:r>
            <a:r>
              <a:rPr lang="tr-TR" dirty="0"/>
              <a:t> </a:t>
            </a:r>
            <a:r>
              <a:rPr lang="tr-TR" dirty="0" err="1"/>
              <a:t>Hafî</a:t>
            </a:r>
            <a:r>
              <a:rPr lang="tr-TR" dirty="0"/>
              <a:t> hazretlerine talebe oldu. Gösterişe ve </a:t>
            </a:r>
            <a:r>
              <a:rPr lang="tr-TR" dirty="0" err="1"/>
              <a:t>dünyâ</a:t>
            </a:r>
            <a:r>
              <a:rPr lang="tr-TR" dirty="0"/>
              <a:t> malına zerre kadar değer vermezdi. Üzerine at çulundan bir cebe giydiği için ismi Cebe Ali kalmıştır. İstanbul'un fethinde orduda ekmekçi </a:t>
            </a:r>
            <a:r>
              <a:rPr lang="tr-TR" dirty="0" err="1"/>
              <a:t>başılık</a:t>
            </a:r>
            <a:r>
              <a:rPr lang="tr-TR" dirty="0"/>
              <a:t> görevini yaptı. Çalıştırdığı fırından, </a:t>
            </a:r>
            <a:r>
              <a:rPr lang="tr-TR" dirty="0" err="1"/>
              <a:t>hergün</a:t>
            </a:r>
            <a:r>
              <a:rPr lang="tr-TR" dirty="0"/>
              <a:t> binlerce kişiye pembe gül renginde ekmek yetiştirirdi. İstanbul'un fethine beraber geldiği üç yüz kadar </a:t>
            </a:r>
            <a:r>
              <a:rPr lang="tr-TR" dirty="0" err="1"/>
              <a:t>Zeynüddîn</a:t>
            </a:r>
            <a:r>
              <a:rPr lang="tr-TR" dirty="0"/>
              <a:t> </a:t>
            </a:r>
            <a:r>
              <a:rPr lang="tr-TR" dirty="0" err="1"/>
              <a:t>Hafî</a:t>
            </a:r>
            <a:r>
              <a:rPr lang="tr-TR" dirty="0"/>
              <a:t> müridiyle birlikte </a:t>
            </a:r>
            <a:r>
              <a:rPr lang="tr-TR" dirty="0" err="1"/>
              <a:t>Cibali'den</a:t>
            </a:r>
            <a:r>
              <a:rPr lang="tr-TR" dirty="0"/>
              <a:t> şehre girdikten sonra </a:t>
            </a:r>
            <a:r>
              <a:rPr lang="tr-TR" dirty="0" err="1"/>
              <a:t>şehid</a:t>
            </a:r>
            <a:r>
              <a:rPr lang="tr-TR" dirty="0"/>
              <a:t> düştüler. Fatih Sultan Mehmet Han, bu kahramanın şehit olduğu semte CEBE ALİ adını vermiştir. Zamanla bu isim halk arasında CİBALİ şekline dönüşmüştür.</a:t>
            </a:r>
          </a:p>
          <a:p>
            <a:endParaRPr lang="tr-TR" dirty="0"/>
          </a:p>
        </p:txBody>
      </p:sp>
    </p:spTree>
    <p:extLst>
      <p:ext uri="{BB962C8B-B14F-4D97-AF65-F5344CB8AC3E}">
        <p14:creationId xmlns:p14="http://schemas.microsoft.com/office/powerpoint/2010/main" val="3621291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23528" y="548680"/>
            <a:ext cx="8568952" cy="5976664"/>
          </a:xfrm>
        </p:spPr>
        <p:txBody>
          <a:bodyPr>
            <a:normAutofit/>
          </a:bodyPr>
          <a:lstStyle/>
          <a:p>
            <a:pPr algn="just"/>
            <a:r>
              <a:rPr lang="tr-TR" sz="3600" dirty="0"/>
              <a:t>Okulumuz, </a:t>
            </a:r>
            <a:r>
              <a:rPr lang="tr-TR" sz="3600" dirty="0" smtClean="0"/>
              <a:t>2012-2013 </a:t>
            </a:r>
            <a:r>
              <a:rPr lang="tr-TR" sz="3600" dirty="0"/>
              <a:t>eğitim öğretim yılında statüsü İmam Hatip okulu olarak </a:t>
            </a:r>
            <a:r>
              <a:rPr lang="tr-TR" sz="3600" dirty="0" err="1"/>
              <a:t>Cibali</a:t>
            </a:r>
            <a:r>
              <a:rPr lang="tr-TR" sz="3600" dirty="0"/>
              <a:t> Erkek Anadolu İmam Hatip Lisesi, 2016-2017 öğretim yılında 15 Temmuz 2016 darbe girişiminde darbeciler tarafından şehit edilen Prof. Dr. İlhan </a:t>
            </a:r>
            <a:r>
              <a:rPr lang="tr-TR" sz="3600" dirty="0" err="1"/>
              <a:t>VARANK'ın</a:t>
            </a:r>
            <a:r>
              <a:rPr lang="tr-TR" sz="3600" dirty="0"/>
              <a:t> adı verilmiştir. Okul eğitim -öğretim faaliyetlerine </a:t>
            </a:r>
            <a:r>
              <a:rPr lang="tr-TR" sz="3600" dirty="0" err="1"/>
              <a:t>Cibali</a:t>
            </a:r>
            <a:r>
              <a:rPr lang="tr-TR" sz="3600" dirty="0"/>
              <a:t> Şehit İlhan </a:t>
            </a:r>
            <a:r>
              <a:rPr lang="tr-TR" sz="3600" dirty="0" err="1"/>
              <a:t>Varank</a:t>
            </a:r>
            <a:r>
              <a:rPr lang="tr-TR" sz="3600" dirty="0"/>
              <a:t> Erkek Anadolu İmam Hatip Lisesi olarak devam etmektir.</a:t>
            </a:r>
          </a:p>
        </p:txBody>
      </p:sp>
    </p:spTree>
    <p:extLst>
      <p:ext uri="{BB962C8B-B14F-4D97-AF65-F5344CB8AC3E}">
        <p14:creationId xmlns:p14="http://schemas.microsoft.com/office/powerpoint/2010/main" val="39236029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a:t>İmam Hatipli Olmak</a:t>
            </a:r>
            <a:r>
              <a:rPr lang="tr-TR" dirty="0"/>
              <a:t/>
            </a:r>
            <a:br>
              <a:rPr lang="tr-TR" dirty="0"/>
            </a:br>
            <a:endParaRPr lang="tr-TR" dirty="0"/>
          </a:p>
        </p:txBody>
      </p:sp>
      <p:sp>
        <p:nvSpPr>
          <p:cNvPr id="3" name="İçerik Yer Tutucusu 2"/>
          <p:cNvSpPr>
            <a:spLocks noGrp="1"/>
          </p:cNvSpPr>
          <p:nvPr>
            <p:ph idx="1"/>
          </p:nvPr>
        </p:nvSpPr>
        <p:spPr>
          <a:xfrm>
            <a:off x="323528" y="836712"/>
            <a:ext cx="8424936" cy="5832648"/>
          </a:xfrm>
        </p:spPr>
        <p:txBody>
          <a:bodyPr>
            <a:normAutofit fontScale="92500"/>
          </a:bodyPr>
          <a:lstStyle/>
          <a:p>
            <a:pPr algn="just" fontAlgn="base"/>
            <a:r>
              <a:rPr lang="tr-TR" sz="3400" dirty="0"/>
              <a:t>İmam Hatipli olmak, kendi tercihimizle seçtiğimiz bir özellik olmakla birlikte bu bize bir misyon yüklemektedir. Bu misyonun ne olduğunu anlamak için diğer birçok kavramda olduğu gibi ismin bizzat kendisine bakmak gerekir. “İmam” kelimesi anlam olarak önde olmak, öne geçmek yani önder olmak demektir. Tabii imam olmayı sadece camide insanların önüne geçip, arkasına insanların saf </a:t>
            </a:r>
            <a:r>
              <a:rPr lang="tr-TR" sz="3400" dirty="0" err="1"/>
              <a:t>saf</a:t>
            </a:r>
            <a:r>
              <a:rPr lang="tr-TR" sz="3400" dirty="0"/>
              <a:t> dizildiği namaz kıldırma memurluğu ya da bazı dini ve özel günlerde birtakım dini ritüellerin uygulayıcısı bir görevli olarak algılamamak gerekir. </a:t>
            </a:r>
            <a:r>
              <a:rPr lang="tr-TR" dirty="0"/>
              <a:t> </a:t>
            </a:r>
          </a:p>
          <a:p>
            <a:endParaRPr lang="tr-TR" dirty="0"/>
          </a:p>
        </p:txBody>
      </p:sp>
    </p:spTree>
    <p:extLst>
      <p:ext uri="{BB962C8B-B14F-4D97-AF65-F5344CB8AC3E}">
        <p14:creationId xmlns:p14="http://schemas.microsoft.com/office/powerpoint/2010/main" val="129564484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çılar">
  <a:themeElements>
    <a:clrScheme name="Açılar">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çılar">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çıla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110</TotalTime>
  <Words>937</Words>
  <Application>Microsoft Office PowerPoint</Application>
  <PresentationFormat>Ekran Gösterisi (4:3)</PresentationFormat>
  <Paragraphs>169</Paragraphs>
  <Slides>26</Slides>
  <Notes>0</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26</vt:i4>
      </vt:variant>
    </vt:vector>
  </HeadingPairs>
  <TitlesOfParts>
    <vt:vector size="33" baseType="lpstr">
      <vt:lpstr>Arial</vt:lpstr>
      <vt:lpstr>Calibri</vt:lpstr>
      <vt:lpstr>Franklin Gothic Book</vt:lpstr>
      <vt:lpstr>Franklin Gothic Medium</vt:lpstr>
      <vt:lpstr>Tunga</vt:lpstr>
      <vt:lpstr>Wingdings</vt:lpstr>
      <vt:lpstr>Açılar</vt:lpstr>
      <vt:lpstr>CİBALİ ŞEHİT İLHAN VARANK ANADOLU İMAM HATİP LİSESİ TANITIM SUNUSU </vt:lpstr>
      <vt:lpstr>BİLİM, BELAGAT, BASİRET 21. Yüzyılda Yeni Fetihler İçin Fatih’ler Yetiştirmek </vt:lpstr>
      <vt:lpstr>  OKUL BİLGİLERİ  </vt:lpstr>
      <vt:lpstr>Lise hem bir gelenek hem de bir gelecektir…</vt:lpstr>
      <vt:lpstr>PowerPoint Sunusu</vt:lpstr>
      <vt:lpstr>PowerPoint Sunusu</vt:lpstr>
      <vt:lpstr>Tarihçe </vt:lpstr>
      <vt:lpstr>PowerPoint Sunusu</vt:lpstr>
      <vt:lpstr>İmam Hatipli Olmak </vt:lpstr>
      <vt:lpstr>PowerPoint Sunusu</vt:lpstr>
      <vt:lpstr>PowerPoint Sunusu</vt:lpstr>
      <vt:lpstr>DERSLER</vt:lpstr>
      <vt:lpstr>Dahil Olunan Projeler</vt:lpstr>
      <vt:lpstr>PowerPoint Sunusu</vt:lpstr>
      <vt:lpstr>PowerPoint Sunusu</vt:lpstr>
      <vt:lpstr>Okulumuz Öğrencilerinin 2010 – 2020 Yılları Arasındaki  Yerleşme Bilgileri  </vt:lpstr>
      <vt:lpstr>Geleneksel Günlerimiz </vt:lpstr>
      <vt:lpstr>İLK HAFIZLARIMIZ (2019-2020) </vt:lpstr>
      <vt:lpstr>  HAFIZLIK SINIFI EĞİTİME BAŞLADI  Örgün eğitimle birlikte hafızlık eğitimi de alacak olan öğrencilerimiz, Diyanet İşleri Başkanlığı’na bağlı hocalarımızın gözetiminde derslerine başladı.   </vt:lpstr>
      <vt:lpstr> ETKİNLİK RESİMLERİ SUDOKU turnuvası Kültür gezilerimiz  </vt:lpstr>
      <vt:lpstr>Veda Hutbesi Okulumuzda Seslendirildi</vt:lpstr>
      <vt:lpstr>  Başarı ve Motivasyon Seminerleri 11. Sınıf Fizik, Kimya Ve Biyoloji Dersleri Bilgi Yarışması </vt:lpstr>
      <vt:lpstr>Mehmet Akif ERSOY'un Ölüm Yıldönümü ve Öğrencilerimizin Kabir Ziyareti...</vt:lpstr>
      <vt:lpstr>Sınıflar arası Futbol Turnuvaları  Üniversite Gezilerimiz</vt:lpstr>
      <vt:lpstr> Okulumuzda Yapılan Ezan Okuma Yarışması </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CİBALİ ŞEHİT İLHAN VARANK ANADOLU İMAM HATİP LİSESİ TANITIM SUNUSU</dc:title>
  <dc:creator>WIN10</dc:creator>
  <cp:lastModifiedBy>FATİH RAM 3</cp:lastModifiedBy>
  <cp:revision>15</cp:revision>
  <dcterms:created xsi:type="dcterms:W3CDTF">2021-12-31T07:32:09Z</dcterms:created>
  <dcterms:modified xsi:type="dcterms:W3CDTF">2022-01-24T11:53:19Z</dcterms:modified>
</cp:coreProperties>
</file>