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72" r:id="rId2"/>
    <p:sldId id="274" r:id="rId3"/>
    <p:sldId id="258" r:id="rId4"/>
    <p:sldId id="259" r:id="rId5"/>
    <p:sldId id="260" r:id="rId6"/>
    <p:sldId id="261" r:id="rId7"/>
    <p:sldId id="262" r:id="rId8"/>
    <p:sldId id="275" r:id="rId9"/>
    <p:sldId id="263" r:id="rId10"/>
    <p:sldId id="276" r:id="rId11"/>
    <p:sldId id="278" r:id="rId12"/>
    <p:sldId id="27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00"/>
    <a:srgbClr val="FF6699"/>
    <a:srgbClr val="D22E6C"/>
    <a:srgbClr val="009900"/>
    <a:srgbClr val="00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p:scale>
          <a:sx n="70" d="100"/>
          <a:sy n="70" d="100"/>
        </p:scale>
        <p:origin x="-1386" y="-78"/>
      </p:cViewPr>
      <p:guideLst>
        <p:guide orient="horz" pos="2160"/>
        <p:guide pos="2880"/>
      </p:guideLst>
    </p:cSldViewPr>
  </p:slideViewPr>
  <p:outlineViewPr>
    <p:cViewPr>
      <p:scale>
        <a:sx n="33" d="100"/>
        <a:sy n="33" d="100"/>
      </p:scale>
      <p:origin x="0" y="871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72E8F538-ADA7-44AF-9A7F-149B5EDB7F9A}" type="datetimeFigureOut">
              <a:rPr lang="tr-TR" smtClean="0"/>
              <a:pPr/>
              <a:t>16.04.2020</a:t>
            </a:fld>
            <a:endParaRPr lang="tr-TR" dirty="0"/>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dirty="0"/>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870FC091-73DD-45CB-84BA-5FE2EC94961B}"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72E8F538-ADA7-44AF-9A7F-149B5EDB7F9A}" type="datetimeFigureOut">
              <a:rPr lang="tr-TR" smtClean="0"/>
              <a:pPr/>
              <a:t>16.04.2020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870FC091-73DD-45CB-84BA-5FE2EC94961B}"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72E8F538-ADA7-44AF-9A7F-149B5EDB7F9A}" type="datetimeFigureOut">
              <a:rPr lang="tr-TR" smtClean="0"/>
              <a:pPr/>
              <a:t>16.04.2020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870FC091-73DD-45CB-84BA-5FE2EC94961B}"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72E8F538-ADA7-44AF-9A7F-149B5EDB7F9A}" type="datetimeFigureOut">
              <a:rPr lang="tr-TR" smtClean="0"/>
              <a:pPr/>
              <a:t>16.04.2020</a:t>
            </a:fld>
            <a:endParaRPr lang="tr-TR" dirty="0"/>
          </a:p>
        </p:txBody>
      </p:sp>
      <p:sp>
        <p:nvSpPr>
          <p:cNvPr id="9" name="Slayt Numarası Yer Tutucusu 8"/>
          <p:cNvSpPr>
            <a:spLocks noGrp="1"/>
          </p:cNvSpPr>
          <p:nvPr>
            <p:ph type="sldNum" sz="quarter" idx="15"/>
          </p:nvPr>
        </p:nvSpPr>
        <p:spPr/>
        <p:txBody>
          <a:bodyPr rtlCol="0"/>
          <a:lstStyle/>
          <a:p>
            <a:fld id="{870FC091-73DD-45CB-84BA-5FE2EC94961B}" type="slidenum">
              <a:rPr lang="tr-TR" smtClean="0"/>
              <a:pPr/>
              <a:t>‹#›</a:t>
            </a:fld>
            <a:endParaRPr lang="tr-TR" dirty="0"/>
          </a:p>
        </p:txBody>
      </p:sp>
      <p:sp>
        <p:nvSpPr>
          <p:cNvPr id="10" name="Altbilgi Yer Tutucusu 9"/>
          <p:cNvSpPr>
            <a:spLocks noGrp="1"/>
          </p:cNvSpPr>
          <p:nvPr>
            <p:ph type="ftr" sz="quarter" idx="16"/>
          </p:nvPr>
        </p:nvSpPr>
        <p:spPr/>
        <p:txBody>
          <a:bodyPr rtlCol="0"/>
          <a:lstStyle/>
          <a:p>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72E8F538-ADA7-44AF-9A7F-149B5EDB7F9A}" type="datetimeFigureOut">
              <a:rPr lang="tr-TR" smtClean="0"/>
              <a:pPr/>
              <a:t>16.04.2020</a:t>
            </a:fld>
            <a:endParaRPr lang="tr-TR" dirty="0"/>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dirty="0"/>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870FC091-73DD-45CB-84BA-5FE2EC94961B}"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72E8F538-ADA7-44AF-9A7F-149B5EDB7F9A}" type="datetimeFigureOut">
              <a:rPr lang="tr-TR" smtClean="0"/>
              <a:pPr/>
              <a:t>16.04.2020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870FC091-73DD-45CB-84BA-5FE2EC94961B}" type="slidenum">
              <a:rPr lang="tr-TR" smtClean="0"/>
              <a:pPr/>
              <a:t>‹#›</a:t>
            </a:fld>
            <a:endParaRPr lang="tr-TR" dirty="0"/>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72E8F538-ADA7-44AF-9A7F-149B5EDB7F9A}" type="datetimeFigureOut">
              <a:rPr lang="tr-TR" smtClean="0"/>
              <a:pPr/>
              <a:t>16.04.2020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870FC091-73DD-45CB-84BA-5FE2EC94961B}" type="slidenum">
              <a:rPr lang="tr-TR" smtClean="0"/>
              <a:pPr/>
              <a:t>‹#›</a:t>
            </a:fld>
            <a:endParaRPr lang="tr-TR" dirty="0"/>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72E8F538-ADA7-44AF-9A7F-149B5EDB7F9A}" type="datetimeFigureOut">
              <a:rPr lang="tr-TR" smtClean="0"/>
              <a:pPr/>
              <a:t>16.04.2020</a:t>
            </a:fld>
            <a:endParaRPr lang="tr-TR" dirty="0"/>
          </a:p>
        </p:txBody>
      </p:sp>
      <p:sp>
        <p:nvSpPr>
          <p:cNvPr id="7" name="Slayt Numarası Yer Tutucusu 6"/>
          <p:cNvSpPr>
            <a:spLocks noGrp="1"/>
          </p:cNvSpPr>
          <p:nvPr>
            <p:ph type="sldNum" sz="quarter" idx="11"/>
          </p:nvPr>
        </p:nvSpPr>
        <p:spPr/>
        <p:txBody>
          <a:bodyPr rtlCol="0"/>
          <a:lstStyle/>
          <a:p>
            <a:fld id="{870FC091-73DD-45CB-84BA-5FE2EC94961B}" type="slidenum">
              <a:rPr lang="tr-TR" smtClean="0"/>
              <a:pPr/>
              <a:t>‹#›</a:t>
            </a:fld>
            <a:endParaRPr lang="tr-TR" dirty="0"/>
          </a:p>
        </p:txBody>
      </p:sp>
      <p:sp>
        <p:nvSpPr>
          <p:cNvPr id="8" name="Altbilgi Yer Tutucusu 7"/>
          <p:cNvSpPr>
            <a:spLocks noGrp="1"/>
          </p:cNvSpPr>
          <p:nvPr>
            <p:ph type="ftr" sz="quarter" idx="12"/>
          </p:nvPr>
        </p:nvSpPr>
        <p:spPr/>
        <p:txBody>
          <a:bodyPr rtlCol="0"/>
          <a:lstStyle/>
          <a:p>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2E8F538-ADA7-44AF-9A7F-149B5EDB7F9A}" type="datetimeFigureOut">
              <a:rPr lang="tr-TR" smtClean="0"/>
              <a:pPr/>
              <a:t>16.04.2020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870FC091-73DD-45CB-84BA-5FE2EC94961B}"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72E8F538-ADA7-44AF-9A7F-149B5EDB7F9A}" type="datetimeFigureOut">
              <a:rPr lang="tr-TR" smtClean="0"/>
              <a:pPr/>
              <a:t>16.04.2020</a:t>
            </a:fld>
            <a:endParaRPr lang="tr-TR" dirty="0"/>
          </a:p>
        </p:txBody>
      </p:sp>
      <p:sp>
        <p:nvSpPr>
          <p:cNvPr id="22" name="Slayt Numarası Yer Tutucusu 21"/>
          <p:cNvSpPr>
            <a:spLocks noGrp="1"/>
          </p:cNvSpPr>
          <p:nvPr>
            <p:ph type="sldNum" sz="quarter" idx="15"/>
          </p:nvPr>
        </p:nvSpPr>
        <p:spPr/>
        <p:txBody>
          <a:bodyPr rtlCol="0"/>
          <a:lstStyle/>
          <a:p>
            <a:fld id="{870FC091-73DD-45CB-84BA-5FE2EC94961B}" type="slidenum">
              <a:rPr lang="tr-TR" smtClean="0"/>
              <a:pPr/>
              <a:t>‹#›</a:t>
            </a:fld>
            <a:endParaRPr lang="tr-TR" dirty="0"/>
          </a:p>
        </p:txBody>
      </p:sp>
      <p:sp>
        <p:nvSpPr>
          <p:cNvPr id="23" name="Altbilgi Yer Tutucusu 22"/>
          <p:cNvSpPr>
            <a:spLocks noGrp="1"/>
          </p:cNvSpPr>
          <p:nvPr>
            <p:ph type="ftr" sz="quarter" idx="16"/>
          </p:nvPr>
        </p:nvSpPr>
        <p:spPr/>
        <p:txBody>
          <a:bodyPr rtlCol="0"/>
          <a:lstStyle/>
          <a:p>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72E8F538-ADA7-44AF-9A7F-149B5EDB7F9A}" type="datetimeFigureOut">
              <a:rPr lang="tr-TR" smtClean="0"/>
              <a:pPr/>
              <a:t>16.04.2020</a:t>
            </a:fld>
            <a:endParaRPr lang="tr-TR" dirty="0"/>
          </a:p>
        </p:txBody>
      </p:sp>
      <p:sp>
        <p:nvSpPr>
          <p:cNvPr id="18" name="Slayt Numarası Yer Tutucusu 17"/>
          <p:cNvSpPr>
            <a:spLocks noGrp="1"/>
          </p:cNvSpPr>
          <p:nvPr>
            <p:ph type="sldNum" sz="quarter" idx="11"/>
          </p:nvPr>
        </p:nvSpPr>
        <p:spPr/>
        <p:txBody>
          <a:bodyPr rtlCol="0"/>
          <a:lstStyle/>
          <a:p>
            <a:fld id="{870FC091-73DD-45CB-84BA-5FE2EC94961B}" type="slidenum">
              <a:rPr lang="tr-TR" smtClean="0"/>
              <a:pPr/>
              <a:t>‹#›</a:t>
            </a:fld>
            <a:endParaRPr lang="tr-TR" dirty="0"/>
          </a:p>
        </p:txBody>
      </p:sp>
      <p:sp>
        <p:nvSpPr>
          <p:cNvPr id="21" name="Altbilgi Yer Tutucusu 20"/>
          <p:cNvSpPr>
            <a:spLocks noGrp="1"/>
          </p:cNvSpPr>
          <p:nvPr>
            <p:ph type="ftr" sz="quarter" idx="12"/>
          </p:nvPr>
        </p:nvSpPr>
        <p:spPr/>
        <p:txBody>
          <a:bodyPr rtlCol="0"/>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E8F538-ADA7-44AF-9A7F-149B5EDB7F9A}" type="datetimeFigureOut">
              <a:rPr lang="tr-TR" smtClean="0"/>
              <a:pPr/>
              <a:t>16.04.2020</a:t>
            </a:fld>
            <a:endParaRPr lang="tr-TR" dirty="0"/>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dirty="0"/>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70FC091-73DD-45CB-84BA-5FE2EC94961B}"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42913" y="357188"/>
            <a:ext cx="8240712" cy="1357312"/>
          </a:xfrm>
        </p:spPr>
        <p:txBody>
          <a:bodyPr/>
          <a:lstStyle/>
          <a:p>
            <a:pPr algn="r">
              <a:defRPr/>
            </a:pPr>
            <a:r>
              <a:rPr lang="tr-TR" altLang="ar-SA" b="1" dirty="0" smtClean="0">
                <a:solidFill>
                  <a:srgbClr val="FF0000"/>
                </a:solidFill>
                <a:latin typeface="Comic Sans MS" pitchFamily="66" charset="0"/>
              </a:rPr>
              <a:t>     </a:t>
            </a:r>
            <a:endParaRPr lang="tr-TR" altLang="ar-SA" sz="3200" dirty="0" smtClean="0"/>
          </a:p>
        </p:txBody>
      </p:sp>
      <p:sp>
        <p:nvSpPr>
          <p:cNvPr id="2051" name="2 İçerik Yer Tutucusu"/>
          <p:cNvSpPr>
            <a:spLocks noGrp="1" noChangeArrowheads="1"/>
          </p:cNvSpPr>
          <p:nvPr>
            <p:ph idx="1"/>
          </p:nvPr>
        </p:nvSpPr>
        <p:spPr>
          <a:xfrm>
            <a:off x="428625" y="4000500"/>
            <a:ext cx="8429625" cy="2054225"/>
          </a:xfrm>
        </p:spPr>
        <p:txBody>
          <a:bodyPr>
            <a:normAutofit fontScale="85000" lnSpcReduction="10000"/>
          </a:bodyPr>
          <a:lstStyle/>
          <a:p>
            <a:pPr algn="ctr">
              <a:buFont typeface="Verdana" pitchFamily="32" charset="0"/>
              <a:buNone/>
            </a:pPr>
            <a:r>
              <a:rPr lang="tr-TR" sz="4400" b="1" dirty="0" smtClean="0">
                <a:solidFill>
                  <a:schemeClr val="accent2">
                    <a:lumMod val="50000"/>
                  </a:schemeClr>
                </a:solidFill>
              </a:rPr>
              <a:t>EVDE YAPILABİLECEK REHBERLİK ETKİNLİKLERİ</a:t>
            </a:r>
          </a:p>
          <a:p>
            <a:pPr algn="ctr">
              <a:buFont typeface="Verdana" pitchFamily="32" charset="0"/>
              <a:buNone/>
            </a:pPr>
            <a:r>
              <a:rPr lang="tr-TR" sz="2100" b="1" dirty="0" smtClean="0">
                <a:solidFill>
                  <a:schemeClr val="accent2">
                    <a:lumMod val="50000"/>
                  </a:schemeClr>
                </a:solidFill>
              </a:rPr>
              <a:t>AİLE BİREYLERİNİN HEP BİRLİKTE YAPABİLECEĞİ ETKİNLİKLER</a:t>
            </a:r>
          </a:p>
        </p:txBody>
      </p:sp>
      <p:pic>
        <p:nvPicPr>
          <p:cNvPr id="5" name="Picture 2" descr="C:\Users\fazilet\Desktop\1OKgGORj.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86050" y="123069"/>
            <a:ext cx="3537512" cy="337424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596" y="214290"/>
            <a:ext cx="7467600" cy="1000132"/>
          </a:xfrm>
        </p:spPr>
        <p:txBody>
          <a:bodyPr/>
          <a:lstStyle/>
          <a:p>
            <a:r>
              <a:rPr lang="tr-TR" sz="2700" b="1" u="sng" dirty="0" smtClean="0">
                <a:solidFill>
                  <a:srgbClr val="7598D9">
                    <a:lumMod val="50000"/>
                  </a:srgbClr>
                </a:solidFill>
                <a:latin typeface="Comic Sans MS" pitchFamily="66" charset="0"/>
              </a:rPr>
              <a:t>Cumartesi</a:t>
            </a:r>
            <a:r>
              <a:rPr lang="tr-TR" sz="2700" b="1" dirty="0">
                <a:solidFill>
                  <a:srgbClr val="7598D9">
                    <a:lumMod val="50000"/>
                  </a:srgbClr>
                </a:solidFill>
                <a:latin typeface="Comic Sans MS" pitchFamily="66" charset="0"/>
              </a:rPr>
              <a:t/>
            </a:r>
            <a:br>
              <a:rPr lang="tr-TR" sz="2700" b="1" dirty="0">
                <a:solidFill>
                  <a:srgbClr val="7598D9">
                    <a:lumMod val="50000"/>
                  </a:srgbClr>
                </a:solidFill>
                <a:latin typeface="Comic Sans MS" pitchFamily="66" charset="0"/>
              </a:rPr>
            </a:br>
            <a:r>
              <a:rPr lang="tr-TR" sz="2700" b="1" dirty="0" smtClean="0">
                <a:solidFill>
                  <a:srgbClr val="7598D9">
                    <a:lumMod val="50000"/>
                  </a:srgbClr>
                </a:solidFill>
                <a:latin typeface="Comic Sans MS" pitchFamily="66" charset="0"/>
              </a:rPr>
              <a:t>Güvenli yer </a:t>
            </a:r>
            <a:endParaRPr lang="tr-TR" dirty="0"/>
          </a:p>
        </p:txBody>
      </p:sp>
      <p:sp>
        <p:nvSpPr>
          <p:cNvPr id="3" name="İçerik Yer Tutucusu 2"/>
          <p:cNvSpPr>
            <a:spLocks noGrp="1"/>
          </p:cNvSpPr>
          <p:nvPr>
            <p:ph sz="quarter" idx="1"/>
          </p:nvPr>
        </p:nvSpPr>
        <p:spPr>
          <a:xfrm>
            <a:off x="457200" y="1214422"/>
            <a:ext cx="7758138" cy="5259530"/>
          </a:xfrm>
        </p:spPr>
        <p:txBody>
          <a:bodyPr>
            <a:normAutofit fontScale="92500" lnSpcReduction="20000"/>
          </a:bodyPr>
          <a:lstStyle/>
          <a:p>
            <a:pPr lvl="8"/>
            <a:endParaRPr lang="tr-TR" dirty="0" smtClean="0">
              <a:solidFill>
                <a:srgbClr val="333333"/>
              </a:solidFill>
              <a:latin typeface="Merriweather Sans"/>
            </a:endParaRPr>
          </a:p>
          <a:p>
            <a:pPr marL="0" indent="0">
              <a:buNone/>
            </a:pPr>
            <a:r>
              <a:rPr lang="tr-TR" dirty="0">
                <a:solidFill>
                  <a:srgbClr val="333333"/>
                </a:solidFill>
                <a:latin typeface="Century" pitchFamily="18" charset="0"/>
              </a:rPr>
              <a:t> </a:t>
            </a:r>
            <a:r>
              <a:rPr lang="tr-TR" dirty="0" smtClean="0">
                <a:solidFill>
                  <a:srgbClr val="333333"/>
                </a:solidFill>
                <a:latin typeface="Century" pitchFamily="18" charset="0"/>
              </a:rPr>
              <a:t>   </a:t>
            </a:r>
            <a:r>
              <a:rPr lang="tr-TR" dirty="0" smtClean="0">
                <a:solidFill>
                  <a:srgbClr val="333333"/>
                </a:solidFill>
                <a:latin typeface="+mj-lt"/>
              </a:rPr>
              <a:t>Zihninizde huzurlu hissettiğiniz, tüm kaygı ve stresten    uzak hayali bir alan yaratmak gevşemeyi sağlar. Gevşemek kaygı ve stresin neden olduğu olumsuz etkileri yok eder. </a:t>
            </a:r>
          </a:p>
          <a:p>
            <a:r>
              <a:rPr lang="tr-TR" dirty="0" smtClean="0">
                <a:solidFill>
                  <a:srgbClr val="333333"/>
                </a:solidFill>
                <a:latin typeface="+mj-lt"/>
              </a:rPr>
              <a:t>Birlikte </a:t>
            </a:r>
            <a:r>
              <a:rPr lang="tr-TR" dirty="0">
                <a:solidFill>
                  <a:srgbClr val="333333"/>
                </a:solidFill>
                <a:latin typeface="+mj-lt"/>
              </a:rPr>
              <a:t>derin nefesler alın. Nefesin sizi istediğiniz yere taşıyan bir araç olduğunu hayal edin. </a:t>
            </a:r>
          </a:p>
          <a:p>
            <a:r>
              <a:rPr lang="tr-TR" dirty="0">
                <a:solidFill>
                  <a:srgbClr val="333333"/>
                </a:solidFill>
                <a:latin typeface="+mj-lt"/>
              </a:rPr>
              <a:t>Derin bir nefes alın. Yavaşça verin</a:t>
            </a:r>
            <a:r>
              <a:rPr lang="tr-TR" dirty="0" smtClean="0">
                <a:solidFill>
                  <a:srgbClr val="333333"/>
                </a:solidFill>
                <a:latin typeface="+mj-lt"/>
              </a:rPr>
              <a:t>. Hayalinizde en </a:t>
            </a:r>
            <a:r>
              <a:rPr lang="tr-TR" dirty="0">
                <a:solidFill>
                  <a:srgbClr val="333333"/>
                </a:solidFill>
                <a:latin typeface="+mj-lt"/>
              </a:rPr>
              <a:t>sevdiğiniz yerdesiniz. O yerin tüm ayrıntılarını fark edin. Nasıl bir yer. Etrafta neler görüyorsunuz? Gördükleriniz hangi renkteler? Kokular nasıl? Ağzınızda bir tat var mı? Başka insanlar var mı</a:t>
            </a:r>
            <a:r>
              <a:rPr lang="tr-TR" dirty="0" smtClean="0">
                <a:solidFill>
                  <a:srgbClr val="333333"/>
                </a:solidFill>
                <a:latin typeface="+mj-lt"/>
              </a:rPr>
              <a:t>? Tüm ayrıntıları hissedin. </a:t>
            </a:r>
          </a:p>
          <a:p>
            <a:r>
              <a:rPr lang="tr-TR" dirty="0" smtClean="0">
                <a:solidFill>
                  <a:srgbClr val="333333"/>
                </a:solidFill>
                <a:latin typeface="+mj-lt"/>
              </a:rPr>
              <a:t>Geri dönmek istediğinizde nefes aracını kullanın. Derin nefes alın. Hazır olduğunuzda gözlerinizi açın. </a:t>
            </a:r>
            <a:endParaRPr lang="tr-TR" dirty="0">
              <a:solidFill>
                <a:srgbClr val="333333"/>
              </a:solidFill>
              <a:latin typeface="+mj-lt"/>
            </a:endParaRPr>
          </a:p>
          <a:p>
            <a:r>
              <a:rPr lang="tr-TR" dirty="0" smtClean="0">
                <a:solidFill>
                  <a:srgbClr val="333333"/>
                </a:solidFill>
                <a:latin typeface="+mj-lt"/>
              </a:rPr>
              <a:t>Hayalini kurduğunuz </a:t>
            </a:r>
            <a:r>
              <a:rPr lang="tr-TR" dirty="0">
                <a:solidFill>
                  <a:srgbClr val="333333"/>
                </a:solidFill>
                <a:latin typeface="+mj-lt"/>
              </a:rPr>
              <a:t>güvenli yerin resmini </a:t>
            </a:r>
            <a:r>
              <a:rPr lang="tr-TR" dirty="0" smtClean="0">
                <a:solidFill>
                  <a:srgbClr val="333333"/>
                </a:solidFill>
                <a:latin typeface="+mj-lt"/>
              </a:rPr>
              <a:t>çizin</a:t>
            </a:r>
            <a:r>
              <a:rPr lang="tr-TR" dirty="0">
                <a:solidFill>
                  <a:srgbClr val="333333"/>
                </a:solidFill>
                <a:latin typeface="+mj-lt"/>
              </a:rPr>
              <a:t> </a:t>
            </a:r>
            <a:r>
              <a:rPr lang="tr-TR" dirty="0" smtClean="0">
                <a:solidFill>
                  <a:srgbClr val="333333"/>
                </a:solidFill>
                <a:latin typeface="+mj-lt"/>
              </a:rPr>
              <a:t>ve anlatın.</a:t>
            </a:r>
            <a:endParaRPr lang="tr-TR" dirty="0">
              <a:solidFill>
                <a:srgbClr val="333333"/>
              </a:solidFill>
              <a:latin typeface="+mj-lt"/>
            </a:endParaRPr>
          </a:p>
          <a:p>
            <a:pPr marL="0" indent="0">
              <a:buNone/>
            </a:pPr>
            <a:endParaRPr lang="tr-TR" dirty="0" smtClean="0">
              <a:solidFill>
                <a:srgbClr val="333333"/>
              </a:solidFill>
              <a:latin typeface="Merriweather Sans"/>
            </a:endParaRPr>
          </a:p>
        </p:txBody>
      </p:sp>
    </p:spTree>
    <p:extLst>
      <p:ext uri="{BB962C8B-B14F-4D97-AF65-F5344CB8AC3E}">
        <p14:creationId xmlns="" xmlns:p14="http://schemas.microsoft.com/office/powerpoint/2010/main" val="182567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700" b="1" u="sng" dirty="0" smtClean="0">
                <a:solidFill>
                  <a:srgbClr val="7598D9">
                    <a:lumMod val="50000"/>
                  </a:srgbClr>
                </a:solidFill>
                <a:latin typeface="Comic Sans MS" pitchFamily="66" charset="0"/>
              </a:rPr>
              <a:t>Pazar</a:t>
            </a:r>
            <a:r>
              <a:rPr lang="tr-TR" sz="2700" b="1" dirty="0" smtClean="0">
                <a:solidFill>
                  <a:srgbClr val="7598D9">
                    <a:lumMod val="50000"/>
                  </a:srgbClr>
                </a:solidFill>
                <a:latin typeface="Comic Sans MS" pitchFamily="66" charset="0"/>
              </a:rPr>
              <a:t/>
            </a:r>
            <a:br>
              <a:rPr lang="tr-TR" sz="2700" b="1" dirty="0" smtClean="0">
                <a:solidFill>
                  <a:srgbClr val="7598D9">
                    <a:lumMod val="50000"/>
                  </a:srgbClr>
                </a:solidFill>
                <a:latin typeface="Comic Sans MS" pitchFamily="66" charset="0"/>
              </a:rPr>
            </a:br>
            <a:r>
              <a:rPr lang="tr-TR" sz="2700" b="1" dirty="0" smtClean="0">
                <a:solidFill>
                  <a:srgbClr val="7598D9">
                    <a:lumMod val="50000"/>
                  </a:srgbClr>
                </a:solidFill>
                <a:latin typeface="Comic Sans MS" pitchFamily="66" charset="0"/>
              </a:rPr>
              <a:t>kelebek </a:t>
            </a:r>
            <a:r>
              <a:rPr lang="tr-TR" sz="2700" b="1" dirty="0">
                <a:solidFill>
                  <a:srgbClr val="7598D9">
                    <a:lumMod val="50000"/>
                  </a:srgbClr>
                </a:solidFill>
                <a:latin typeface="Comic Sans MS" pitchFamily="66" charset="0"/>
              </a:rPr>
              <a:t>kucaklaması</a:t>
            </a:r>
            <a:endParaRPr lang="tr-TR" dirty="0"/>
          </a:p>
        </p:txBody>
      </p:sp>
      <p:sp>
        <p:nvSpPr>
          <p:cNvPr id="3" name="İçerik Yer Tutucusu 2"/>
          <p:cNvSpPr>
            <a:spLocks noGrp="1"/>
          </p:cNvSpPr>
          <p:nvPr>
            <p:ph sz="quarter" idx="1"/>
          </p:nvPr>
        </p:nvSpPr>
        <p:spPr/>
        <p:txBody>
          <a:bodyPr/>
          <a:lstStyle/>
          <a:p>
            <a:pPr lvl="0">
              <a:buClr>
                <a:srgbClr val="FE8637"/>
              </a:buClr>
            </a:pPr>
            <a:r>
              <a:rPr lang="tr-TR" dirty="0">
                <a:solidFill>
                  <a:srgbClr val="333333"/>
                </a:solidFill>
                <a:latin typeface="+mj-lt"/>
              </a:rPr>
              <a:t>Çocuklar zor zamanlardan </a:t>
            </a:r>
            <a:r>
              <a:rPr lang="tr-TR" dirty="0" smtClean="0">
                <a:solidFill>
                  <a:srgbClr val="333333"/>
                </a:solidFill>
                <a:latin typeface="+mj-lt"/>
              </a:rPr>
              <a:t>geçerken huzursuzluk</a:t>
            </a:r>
            <a:r>
              <a:rPr lang="tr-TR" dirty="0">
                <a:solidFill>
                  <a:srgbClr val="333333"/>
                </a:solidFill>
                <a:latin typeface="+mj-lt"/>
              </a:rPr>
              <a:t>, korku, endişe, sıkıntı gibi duygular </a:t>
            </a:r>
            <a:r>
              <a:rPr lang="tr-TR" dirty="0" smtClean="0">
                <a:solidFill>
                  <a:srgbClr val="333333"/>
                </a:solidFill>
                <a:latin typeface="+mj-lt"/>
              </a:rPr>
              <a:t>hissederler. Bu duygular çocukları </a:t>
            </a:r>
            <a:r>
              <a:rPr lang="tr-TR" dirty="0">
                <a:solidFill>
                  <a:srgbClr val="333333"/>
                </a:solidFill>
                <a:latin typeface="+mj-lt"/>
              </a:rPr>
              <a:t>ruhsal ve bedensel olarak etkiler. Bu etkilerin şiddetini azaltmak ya da ortadan kaldırmak için Ruh sağlığı çalışanları EMDR tekniğini kullanır. Kelebek Kucaklaması EMDR tekniğinin basitleştirilmiş halini içeren bir oyundur. Çocukların bedensel ve ruhsal olarak rahatlamasını sağlar.    </a:t>
            </a:r>
          </a:p>
          <a:p>
            <a:pPr lvl="0">
              <a:buClr>
                <a:srgbClr val="FE8637"/>
              </a:buClr>
            </a:pPr>
            <a:endParaRPr lang="tr-TR" dirty="0">
              <a:solidFill>
                <a:srgbClr val="333333"/>
              </a:solidFill>
              <a:latin typeface="Merriweather Sans"/>
            </a:endParaRPr>
          </a:p>
          <a:p>
            <a:endParaRPr lang="tr-TR" dirty="0"/>
          </a:p>
        </p:txBody>
      </p:sp>
    </p:spTree>
    <p:extLst>
      <p:ext uri="{BB962C8B-B14F-4D97-AF65-F5344CB8AC3E}">
        <p14:creationId xmlns="" xmlns:p14="http://schemas.microsoft.com/office/powerpoint/2010/main" val="3294136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654032"/>
          </a:xfrm>
        </p:spPr>
        <p:txBody>
          <a:bodyPr>
            <a:normAutofit/>
          </a:bodyPr>
          <a:lstStyle/>
          <a:p>
            <a:pPr algn="ctr"/>
            <a:r>
              <a:rPr lang="tr-TR" sz="3200" b="1" dirty="0" smtClean="0">
                <a:solidFill>
                  <a:srgbClr val="7598D9">
                    <a:lumMod val="50000"/>
                  </a:srgbClr>
                </a:solidFill>
                <a:latin typeface="Comic Sans MS" pitchFamily="66" charset="0"/>
              </a:rPr>
              <a:t>kelebek kucaklaması</a:t>
            </a:r>
            <a:endParaRPr lang="tr-TR" sz="3200" dirty="0">
              <a:latin typeface="Arial Black" pitchFamily="34" charset="0"/>
            </a:endParaRPr>
          </a:p>
        </p:txBody>
      </p:sp>
      <p:sp>
        <p:nvSpPr>
          <p:cNvPr id="3" name="İçerik Yer Tutucusu 2"/>
          <p:cNvSpPr>
            <a:spLocks noGrp="1"/>
          </p:cNvSpPr>
          <p:nvPr>
            <p:ph sz="quarter" idx="1"/>
          </p:nvPr>
        </p:nvSpPr>
        <p:spPr>
          <a:xfrm>
            <a:off x="457200" y="1071546"/>
            <a:ext cx="7467600" cy="5402406"/>
          </a:xfrm>
        </p:spPr>
        <p:txBody>
          <a:bodyPr>
            <a:normAutofit lnSpcReduction="10000"/>
          </a:bodyPr>
          <a:lstStyle/>
          <a:p>
            <a:pPr marL="0" indent="0">
              <a:buNone/>
            </a:pPr>
            <a:r>
              <a:rPr lang="tr-TR" sz="2700" b="1" cap="small" dirty="0" smtClean="0">
                <a:solidFill>
                  <a:srgbClr val="7598D9">
                    <a:lumMod val="50000"/>
                  </a:srgbClr>
                </a:solidFill>
                <a:latin typeface="Comic Sans MS" pitchFamily="66" charset="0"/>
                <a:ea typeface="+mj-ea"/>
                <a:cs typeface="+mj-cs"/>
              </a:rPr>
              <a:t>  </a:t>
            </a:r>
          </a:p>
          <a:p>
            <a:r>
              <a:rPr lang="tr-TR" sz="2200" u="sng" dirty="0" smtClean="0">
                <a:solidFill>
                  <a:srgbClr val="333333"/>
                </a:solidFill>
                <a:latin typeface="Merriweather Sans"/>
              </a:rPr>
              <a:t>Kendimizi kucaklayalım</a:t>
            </a:r>
            <a:r>
              <a:rPr lang="tr-TR" sz="2200" dirty="0" smtClean="0">
                <a:solidFill>
                  <a:srgbClr val="333333"/>
                </a:solidFill>
                <a:latin typeface="Merriweather Sans"/>
              </a:rPr>
              <a:t>; Sağ el sol omuza, sol el sağ omuza konularak kucaklama yapılır. </a:t>
            </a:r>
          </a:p>
          <a:p>
            <a:r>
              <a:rPr lang="tr-TR" sz="2200" u="sng" dirty="0" smtClean="0">
                <a:solidFill>
                  <a:srgbClr val="333333"/>
                </a:solidFill>
                <a:latin typeface="Merriweather Sans"/>
              </a:rPr>
              <a:t>Tıp tıp</a:t>
            </a:r>
            <a:r>
              <a:rPr lang="tr-TR" sz="2200" dirty="0" smtClean="0">
                <a:solidFill>
                  <a:srgbClr val="333333"/>
                </a:solidFill>
                <a:latin typeface="Merriweather Sans"/>
              </a:rPr>
              <a:t>: Sağ el kaldırılır (ne çok hafif ne çok sert orta şiddette) omuza vurur. Ardından sol el kaldırılır (aynı şekilde) omuza vurur. Ritmik bir şekilde sağ ve sol eller omuza tıp tıp yapar. Bu kelebeğin kanat çırpmasına benzetilir.</a:t>
            </a:r>
          </a:p>
          <a:p>
            <a:r>
              <a:rPr lang="tr-TR" sz="2200" dirty="0" smtClean="0">
                <a:solidFill>
                  <a:srgbClr val="333333"/>
                </a:solidFill>
                <a:latin typeface="Merriweather Sans"/>
              </a:rPr>
              <a:t>Eller omuza tıp tıp vururken, dün yapılan etkinlikteki güvenli yer hatırlanır. Güvenli yer hayali zihinde canlandırılırken omuzlara tıp tıp vurulmaya devam edilir. En az yarım dakika sürmesine dikkat edilir. </a:t>
            </a:r>
          </a:p>
          <a:p>
            <a:r>
              <a:rPr lang="tr-TR" sz="2200" dirty="0" smtClean="0">
                <a:solidFill>
                  <a:srgbClr val="333333"/>
                </a:solidFill>
                <a:latin typeface="Merriweather Sans"/>
              </a:rPr>
              <a:t>Olumlu duygular ve bedendeki rahatlama fark edilir. Ne zaman stresli hissedilirse kelebek kucaklaması yapılabilir.    </a:t>
            </a:r>
            <a:endParaRPr lang="tr-TR" dirty="0"/>
          </a:p>
        </p:txBody>
      </p:sp>
    </p:spTree>
    <p:extLst>
      <p:ext uri="{BB962C8B-B14F-4D97-AF65-F5344CB8AC3E}">
        <p14:creationId xmlns="" xmlns:p14="http://schemas.microsoft.com/office/powerpoint/2010/main" val="344294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43890" cy="1143000"/>
          </a:xfrm>
        </p:spPr>
        <p:txBody>
          <a:bodyPr/>
          <a:lstStyle/>
          <a:p>
            <a:pPr algn="ctr"/>
            <a:r>
              <a:rPr lang="tr-TR" dirty="0" smtClean="0">
                <a:latin typeface="Comic Sans MS" pitchFamily="66" charset="0"/>
              </a:rPr>
              <a:t>REHBERLİK ETKİNLİKLER</a:t>
            </a:r>
            <a:endParaRPr lang="tr-TR" dirty="0">
              <a:latin typeface="Comic Sans MS" pitchFamily="66" charset="0"/>
            </a:endParaRPr>
          </a:p>
        </p:txBody>
      </p:sp>
      <p:sp>
        <p:nvSpPr>
          <p:cNvPr id="3" name="2 İçerik Yer Tutucusu"/>
          <p:cNvSpPr>
            <a:spLocks noGrp="1"/>
          </p:cNvSpPr>
          <p:nvPr>
            <p:ph sz="quarter" idx="1"/>
          </p:nvPr>
        </p:nvSpPr>
        <p:spPr>
          <a:xfrm>
            <a:off x="457200" y="1600200"/>
            <a:ext cx="7829576" cy="4873752"/>
          </a:xfrm>
        </p:spPr>
        <p:txBody>
          <a:bodyPr/>
          <a:lstStyle/>
          <a:p>
            <a:r>
              <a:rPr lang="tr-TR" dirty="0" smtClean="0"/>
              <a:t>ETKİNLİKLER HER GÜNE BİR ETKİNLİK OLARAK YAZILMIŞTIR.</a:t>
            </a:r>
          </a:p>
          <a:p>
            <a:r>
              <a:rPr lang="tr-TR" dirty="0" smtClean="0"/>
              <a:t>ETKİNLİKLERİN AMACI AİLE BİREYLERİNİN BİRBİRLERİYLE DUYGULARINI PAYLAŞMALARINI VE YAKINLIK HİSSETMELERİNİ SAĞLAMAKTIR. </a:t>
            </a:r>
          </a:p>
          <a:p>
            <a:r>
              <a:rPr lang="tr-TR" dirty="0" smtClean="0"/>
              <a:t>ETKİNLİKLER AİLE BİREYLERİNİN BİRBİRLERİNİ DAHA İYİ TANIMALARINI SAĞLAYABİLİR.</a:t>
            </a:r>
          </a:p>
          <a:p>
            <a:r>
              <a:rPr lang="tr-TR" dirty="0" smtClean="0"/>
              <a:t>ETKİNLİKLER YENİ BİR AİLE KÜLTÜRÜ OLUŞMASINI SAĞLAYABİLİR.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14290"/>
            <a:ext cx="7643192" cy="6429420"/>
          </a:xfrm>
        </p:spPr>
        <p:txBody>
          <a:bodyPr>
            <a:normAutofit/>
          </a:bodyPr>
          <a:lstStyle/>
          <a:p>
            <a:pPr marL="0" indent="0">
              <a:buNone/>
            </a:pPr>
            <a:endParaRPr lang="tr-TR" dirty="0" smtClean="0"/>
          </a:p>
          <a:p>
            <a:pPr marL="0" indent="0">
              <a:buNone/>
            </a:pPr>
            <a:r>
              <a:rPr lang="tr-TR" b="1" dirty="0"/>
              <a:t> </a:t>
            </a:r>
            <a:r>
              <a:rPr lang="tr-TR" b="1" dirty="0" smtClean="0"/>
              <a:t>      </a:t>
            </a:r>
            <a:r>
              <a:rPr lang="tr-TR" b="1" u="sng" dirty="0" smtClean="0">
                <a:solidFill>
                  <a:schemeClr val="accent2">
                    <a:lumMod val="50000"/>
                  </a:schemeClr>
                </a:solidFill>
                <a:latin typeface="Comic Sans MS" pitchFamily="66" charset="0"/>
              </a:rPr>
              <a:t>ZOR ZAMANLARDA AİLE OLMAK</a:t>
            </a:r>
            <a:endParaRPr lang="tr-TR" b="1" dirty="0">
              <a:solidFill>
                <a:schemeClr val="accent6">
                  <a:lumMod val="60000"/>
                  <a:lumOff val="40000"/>
                </a:schemeClr>
              </a:solidFill>
              <a:latin typeface="Comic Sans MS" pitchFamily="66" charset="0"/>
            </a:endParaRPr>
          </a:p>
          <a:p>
            <a:pPr marL="0" indent="0">
              <a:buNone/>
            </a:pPr>
            <a:r>
              <a:rPr lang="tr-TR" dirty="0" smtClean="0"/>
              <a:t>  </a:t>
            </a:r>
            <a:r>
              <a:rPr lang="tr-TR" dirty="0" smtClean="0">
                <a:solidFill>
                  <a:schemeClr val="tx1">
                    <a:lumMod val="75000"/>
                    <a:lumOff val="25000"/>
                  </a:schemeClr>
                </a:solidFill>
              </a:rPr>
              <a:t>Aile </a:t>
            </a:r>
            <a:r>
              <a:rPr lang="tr-TR" dirty="0">
                <a:solidFill>
                  <a:schemeClr val="tx1">
                    <a:lumMod val="75000"/>
                    <a:lumOff val="25000"/>
                  </a:schemeClr>
                </a:solidFill>
              </a:rPr>
              <a:t>desteğini hissetmek insanlara güç verir. Aile sevgi, güven ve anlayışın doğal ortamıdır. Çocukların yardım istemek için en kolay başvuracağı yer aile olmalıdır. Bu güven ortamını sağlamak için günlük yaşamda aile üyeleri birbirini dikkatli dinlemelidir. Duygu paylaşımları için zaman ayırmalıdır. Çocuklar duygularını anlatmakta zorluk çekiyorlarsa aile üyeleri tarafından desteklenmelidirler. Aşağıdaki etkinlikler zor zamanları birlik hissederek  aşmanıza yardım edecek etkinliklerdir. </a:t>
            </a:r>
            <a:endParaRPr lang="tr-TR" dirty="0" smtClean="0"/>
          </a:p>
          <a:p>
            <a:pPr marL="0" indent="0">
              <a:buNone/>
            </a:pPr>
            <a:r>
              <a:rPr lang="tr-TR" dirty="0" smtClean="0"/>
              <a:t> </a:t>
            </a:r>
            <a:endParaRPr lang="tr-TR" dirty="0"/>
          </a:p>
          <a:p>
            <a:endParaRPr lang="tr-TR" dirty="0"/>
          </a:p>
        </p:txBody>
      </p:sp>
      <p:pic>
        <p:nvPicPr>
          <p:cNvPr id="1026" name="Picture 2" descr="C:\Users\fazilet\Desktop\imag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57752" y="5429264"/>
            <a:ext cx="2857520" cy="114300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2762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7467600" cy="1417638"/>
          </a:xfrm>
        </p:spPr>
        <p:txBody>
          <a:bodyPr>
            <a:normAutofit fontScale="90000"/>
          </a:bodyPr>
          <a:lstStyle/>
          <a:p>
            <a:pPr lvl="0"/>
            <a:r>
              <a:rPr lang="tr-TR" b="1" u="sng" dirty="0">
                <a:solidFill>
                  <a:schemeClr val="accent2">
                    <a:lumMod val="50000"/>
                  </a:schemeClr>
                </a:solidFill>
                <a:latin typeface="Comic Sans MS" pitchFamily="66" charset="0"/>
              </a:rPr>
              <a:t>Pazartesi </a:t>
            </a:r>
            <a:r>
              <a:rPr lang="tr-TR" b="1" dirty="0">
                <a:solidFill>
                  <a:schemeClr val="accent2">
                    <a:lumMod val="50000"/>
                  </a:schemeClr>
                </a:solidFill>
                <a:latin typeface="Comic Sans MS" pitchFamily="66" charset="0"/>
              </a:rPr>
              <a:t/>
            </a:r>
            <a:br>
              <a:rPr lang="tr-TR" b="1" dirty="0">
                <a:solidFill>
                  <a:schemeClr val="accent2">
                    <a:lumMod val="50000"/>
                  </a:schemeClr>
                </a:solidFill>
                <a:latin typeface="Comic Sans MS" pitchFamily="66" charset="0"/>
              </a:rPr>
            </a:br>
            <a:r>
              <a:rPr lang="tr-TR" b="1" dirty="0">
                <a:solidFill>
                  <a:schemeClr val="accent2">
                    <a:lumMod val="50000"/>
                  </a:schemeClr>
                </a:solidFill>
                <a:latin typeface="Comic Sans MS" pitchFamily="66" charset="0"/>
              </a:rPr>
              <a:t>Aile Zaman Cetveli:</a:t>
            </a:r>
            <a:br>
              <a:rPr lang="tr-TR" b="1" dirty="0">
                <a:solidFill>
                  <a:schemeClr val="accent2">
                    <a:lumMod val="50000"/>
                  </a:schemeClr>
                </a:solidFill>
                <a:latin typeface="Comic Sans MS" pitchFamily="66" charset="0"/>
              </a:rPr>
            </a:br>
            <a:endParaRPr lang="tr-TR" b="1" dirty="0">
              <a:solidFill>
                <a:schemeClr val="accent2">
                  <a:lumMod val="50000"/>
                </a:schemeClr>
              </a:solidFill>
              <a:latin typeface="Comic Sans MS" pitchFamily="66" charset="0"/>
            </a:endParaRPr>
          </a:p>
        </p:txBody>
      </p:sp>
      <p:sp>
        <p:nvSpPr>
          <p:cNvPr id="3" name="İçerik Yer Tutucusu 2"/>
          <p:cNvSpPr>
            <a:spLocks noGrp="1"/>
          </p:cNvSpPr>
          <p:nvPr>
            <p:ph sz="quarter" idx="1"/>
          </p:nvPr>
        </p:nvSpPr>
        <p:spPr>
          <a:xfrm>
            <a:off x="457200" y="1500174"/>
            <a:ext cx="7467600" cy="5000660"/>
          </a:xfrm>
        </p:spPr>
        <p:txBody>
          <a:bodyPr>
            <a:normAutofit/>
          </a:bodyPr>
          <a:lstStyle/>
          <a:p>
            <a:pPr marL="0" indent="0">
              <a:buNone/>
            </a:pPr>
            <a:endParaRPr lang="tr-TR" dirty="0"/>
          </a:p>
          <a:p>
            <a:pPr marL="0" indent="0">
              <a:buNone/>
            </a:pPr>
            <a:r>
              <a:rPr lang="tr-TR" dirty="0"/>
              <a:t> </a:t>
            </a:r>
            <a:r>
              <a:rPr lang="tr-TR" dirty="0" smtClean="0"/>
              <a:t>   Zor zamanlar, </a:t>
            </a:r>
            <a:r>
              <a:rPr lang="tr-TR" dirty="0"/>
              <a:t>yaşanırken büyük ve aşılamaz görülebilir. Üzerinden zaman geçince aynı </a:t>
            </a:r>
            <a:r>
              <a:rPr lang="tr-TR" dirty="0" smtClean="0"/>
              <a:t>etki </a:t>
            </a:r>
            <a:r>
              <a:rPr lang="tr-TR" dirty="0"/>
              <a:t>hissedilmez. Şu anda yaşadığınız sorunun, </a:t>
            </a:r>
            <a:r>
              <a:rPr lang="tr-TR" dirty="0" smtClean="0"/>
              <a:t>geçmişte yaşadığınız </a:t>
            </a:r>
            <a:r>
              <a:rPr lang="tr-TR" dirty="0"/>
              <a:t>diğer sorunlar gibi geçeceğini bilmek umutlu hissettirir. </a:t>
            </a:r>
          </a:p>
          <a:p>
            <a:r>
              <a:rPr lang="tr-TR" dirty="0"/>
              <a:t>Bir dosya kağıdına düz bir çizgi çizin. Bu düz çizgiyi eşit parçalara ayırın.  Parçaların üzerine ailece hem iyi hem de zor zamanlar geçirdiğiniz tarihleri ve olayları yazın. Son olarak da günümüzün tarihini yazın. Ailenizin bu güne kadar nelerle baş ettiğini fark edin. </a:t>
            </a:r>
            <a:r>
              <a:rPr lang="tr-TR" dirty="0" smtClean="0"/>
              <a:t>Bu konuda sohbet edin.                 </a:t>
            </a:r>
            <a:endParaRPr lang="tr-TR" dirty="0"/>
          </a:p>
          <a:p>
            <a:endParaRPr lang="tr-TR" dirty="0"/>
          </a:p>
        </p:txBody>
      </p:sp>
      <p:pic>
        <p:nvPicPr>
          <p:cNvPr id="2050" name="Picture 2" descr="C:\Users\fazilet\Desktop\images (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357950" y="285728"/>
            <a:ext cx="2466975" cy="12745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02031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14290"/>
            <a:ext cx="7467600" cy="1285884"/>
          </a:xfrm>
        </p:spPr>
        <p:txBody>
          <a:bodyPr>
            <a:normAutofit fontScale="90000"/>
          </a:bodyPr>
          <a:lstStyle/>
          <a:p>
            <a:pPr lvl="0"/>
            <a:r>
              <a:rPr lang="tr-TR" dirty="0" smtClean="0"/>
              <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smtClean="0"/>
              <a:t/>
            </a:r>
            <a:br>
              <a:rPr lang="tr-TR" dirty="0" smtClean="0"/>
            </a:br>
            <a:r>
              <a:rPr lang="tr-TR" b="1" dirty="0">
                <a:solidFill>
                  <a:schemeClr val="accent2">
                    <a:lumMod val="50000"/>
                  </a:schemeClr>
                </a:solidFill>
              </a:rPr>
              <a:t/>
            </a:r>
            <a:br>
              <a:rPr lang="tr-TR" b="1" dirty="0">
                <a:solidFill>
                  <a:schemeClr val="accent2">
                    <a:lumMod val="50000"/>
                  </a:schemeClr>
                </a:solidFill>
              </a:rPr>
            </a:br>
            <a:r>
              <a:rPr lang="tr-TR" b="1" dirty="0" smtClean="0">
                <a:solidFill>
                  <a:schemeClr val="accent2">
                    <a:lumMod val="50000"/>
                  </a:schemeClr>
                </a:solidFill>
              </a:rPr>
              <a:t/>
            </a:r>
            <a:br>
              <a:rPr lang="tr-TR" b="1" dirty="0" smtClean="0">
                <a:solidFill>
                  <a:schemeClr val="accent2">
                    <a:lumMod val="50000"/>
                  </a:schemeClr>
                </a:solidFill>
              </a:rPr>
            </a:br>
            <a:r>
              <a:rPr lang="tr-TR" b="1" u="sng" dirty="0" smtClean="0">
                <a:solidFill>
                  <a:schemeClr val="accent2">
                    <a:lumMod val="50000"/>
                  </a:schemeClr>
                </a:solidFill>
                <a:latin typeface="Comic Sans MS" pitchFamily="66" charset="0"/>
              </a:rPr>
              <a:t>SALI</a:t>
            </a:r>
            <a:br>
              <a:rPr lang="tr-TR" b="1" u="sng" dirty="0" smtClean="0">
                <a:solidFill>
                  <a:schemeClr val="accent2">
                    <a:lumMod val="50000"/>
                  </a:schemeClr>
                </a:solidFill>
                <a:latin typeface="Comic Sans MS" pitchFamily="66" charset="0"/>
              </a:rPr>
            </a:br>
            <a:r>
              <a:rPr lang="tr-TR" b="1" dirty="0" smtClean="0">
                <a:solidFill>
                  <a:schemeClr val="accent2">
                    <a:lumMod val="50000"/>
                  </a:schemeClr>
                </a:solidFill>
                <a:latin typeface="Comic Sans MS" pitchFamily="66" charset="0"/>
              </a:rPr>
              <a:t> BİRLİKTE YAPALIM</a:t>
            </a:r>
            <a:r>
              <a:rPr lang="tr-TR" b="1" dirty="0">
                <a:solidFill>
                  <a:schemeClr val="accent2">
                    <a:lumMod val="50000"/>
                  </a:schemeClr>
                </a:solidFill>
                <a:latin typeface="Comic Sans MS" pitchFamily="66" charset="0"/>
              </a:rPr>
              <a:t/>
            </a:r>
            <a:br>
              <a:rPr lang="tr-TR" b="1" dirty="0">
                <a:solidFill>
                  <a:schemeClr val="accent2">
                    <a:lumMod val="50000"/>
                  </a:schemeClr>
                </a:solidFill>
                <a:latin typeface="Comic Sans MS" pitchFamily="66" charset="0"/>
              </a:rPr>
            </a:br>
            <a:endParaRPr lang="tr-TR" b="1" dirty="0">
              <a:solidFill>
                <a:schemeClr val="accent2">
                  <a:lumMod val="50000"/>
                </a:schemeClr>
              </a:solidFill>
              <a:latin typeface="Comic Sans MS" pitchFamily="66" charset="0"/>
            </a:endParaRPr>
          </a:p>
        </p:txBody>
      </p:sp>
      <p:sp>
        <p:nvSpPr>
          <p:cNvPr id="3" name="İçerik Yer Tutucusu 2"/>
          <p:cNvSpPr>
            <a:spLocks noGrp="1"/>
          </p:cNvSpPr>
          <p:nvPr>
            <p:ph sz="quarter" idx="1"/>
          </p:nvPr>
        </p:nvSpPr>
        <p:spPr>
          <a:xfrm>
            <a:off x="457200" y="1052736"/>
            <a:ext cx="7467600" cy="5421216"/>
          </a:xfrm>
        </p:spPr>
        <p:txBody>
          <a:bodyPr/>
          <a:lstStyle/>
          <a:p>
            <a:pPr marL="0" lvl="0" indent="0">
              <a:buNone/>
            </a:pPr>
            <a:endParaRPr lang="tr-TR" dirty="0"/>
          </a:p>
          <a:p>
            <a:pPr marL="0" indent="0">
              <a:buNone/>
            </a:pPr>
            <a:r>
              <a:rPr lang="tr-TR" dirty="0" smtClean="0"/>
              <a:t>     Hayatınızda </a:t>
            </a:r>
            <a:r>
              <a:rPr lang="tr-TR" dirty="0"/>
              <a:t>bir sıkıntı baş gösterdiğinde ailece bir şey yapmak, başka bir şeye odaklanmak duyguların hafiflemesine yardımcı olur. </a:t>
            </a:r>
          </a:p>
          <a:p>
            <a:r>
              <a:rPr lang="tr-TR" dirty="0"/>
              <a:t>Birlikte oyun oynamak, yap-boz yapmak, bir şeyler tamir etmek, bazen birlikte evin rutinlerini yerine getirmek bile iyi hissettirebilir. Birlikte yapılabilecek işler ile ilgili çocuğunuzdan fikir almayı unutmayın. </a:t>
            </a:r>
          </a:p>
          <a:p>
            <a:pPr marL="0" indent="0">
              <a:buNone/>
            </a:pPr>
            <a:r>
              <a:rPr lang="tr-TR" dirty="0"/>
              <a:t> </a:t>
            </a:r>
            <a:r>
              <a:rPr lang="tr-TR" dirty="0" smtClean="0"/>
              <a:t>                                         </a:t>
            </a:r>
          </a:p>
          <a:p>
            <a:pPr marL="0" indent="0">
              <a:buNone/>
            </a:pPr>
            <a:r>
              <a:rPr lang="tr-TR" dirty="0"/>
              <a:t> </a:t>
            </a:r>
            <a:r>
              <a:rPr lang="tr-TR" dirty="0" smtClean="0"/>
              <a:t>                                           </a:t>
            </a:r>
            <a:endParaRPr lang="tr-TR" dirty="0"/>
          </a:p>
        </p:txBody>
      </p:sp>
      <p:pic>
        <p:nvPicPr>
          <p:cNvPr id="3074" name="Picture 2" descr="C:\Users\fazilet\Desktop\images (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2910" y="4857760"/>
            <a:ext cx="3571900" cy="180974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29031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6543692" cy="1368412"/>
          </a:xfrm>
        </p:spPr>
        <p:txBody>
          <a:bodyPr>
            <a:normAutofit fontScale="90000"/>
          </a:bodyPr>
          <a:lstStyle/>
          <a:p>
            <a:pPr lvl="0"/>
            <a:r>
              <a:rPr lang="tr-TR" u="sng" dirty="0">
                <a:solidFill>
                  <a:schemeClr val="accent2">
                    <a:lumMod val="50000"/>
                  </a:schemeClr>
                </a:solidFill>
                <a:latin typeface="Comic Sans MS" pitchFamily="66" charset="0"/>
              </a:rPr>
              <a:t>Çarşamba</a:t>
            </a:r>
            <a:r>
              <a:rPr lang="tr-TR" dirty="0">
                <a:solidFill>
                  <a:schemeClr val="accent2">
                    <a:lumMod val="50000"/>
                  </a:schemeClr>
                </a:solidFill>
                <a:latin typeface="Comic Sans MS" pitchFamily="66" charset="0"/>
              </a:rPr>
              <a:t/>
            </a:r>
            <a:br>
              <a:rPr lang="tr-TR" dirty="0">
                <a:solidFill>
                  <a:schemeClr val="accent2">
                    <a:lumMod val="50000"/>
                  </a:schemeClr>
                </a:solidFill>
                <a:latin typeface="Comic Sans MS" pitchFamily="66" charset="0"/>
              </a:rPr>
            </a:br>
            <a:r>
              <a:rPr lang="tr-TR" dirty="0">
                <a:solidFill>
                  <a:schemeClr val="accent2">
                    <a:lumMod val="50000"/>
                  </a:schemeClr>
                </a:solidFill>
                <a:latin typeface="Comic Sans MS" pitchFamily="66" charset="0"/>
              </a:rPr>
              <a:t>Bardağın Ne kadar Dolu ?</a:t>
            </a:r>
            <a:br>
              <a:rPr lang="tr-TR" dirty="0">
                <a:solidFill>
                  <a:schemeClr val="accent2">
                    <a:lumMod val="50000"/>
                  </a:schemeClr>
                </a:solidFill>
                <a:latin typeface="Comic Sans MS" pitchFamily="66" charset="0"/>
              </a:rPr>
            </a:br>
            <a:endParaRPr lang="tr-TR" dirty="0">
              <a:solidFill>
                <a:schemeClr val="accent2">
                  <a:lumMod val="50000"/>
                </a:schemeClr>
              </a:solidFill>
              <a:latin typeface="Comic Sans MS" pitchFamily="66" charset="0"/>
            </a:endParaRPr>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r>
              <a:rPr lang="tr-TR" dirty="0" smtClean="0"/>
              <a:t>Bu </a:t>
            </a:r>
            <a:r>
              <a:rPr lang="tr-TR" dirty="0"/>
              <a:t>oyunda bardak iç dünyamızı anlatan bir simge olarak kullanılır. Bardağın dolu tarafı içimizdeki olumlu düşünceleri, boş tarafı ise olumsuz düşünceleri gösterir.</a:t>
            </a:r>
          </a:p>
          <a:p>
            <a:r>
              <a:rPr lang="tr-TR" dirty="0"/>
              <a:t>Aile üyeleri çember olur. Önlerindeki kağıtlara bir bardak resmi çizerler. Herkes o günü nasıl geçirdiyse bardağın içini o kadar karalar. O günü olumlu ya da olumsuz hissetmesini sağlayan olaylar hakkında paylaşım yapılır.</a:t>
            </a:r>
          </a:p>
          <a:p>
            <a:endParaRPr lang="tr-TR" dirty="0"/>
          </a:p>
        </p:txBody>
      </p:sp>
      <p:pic>
        <p:nvPicPr>
          <p:cNvPr id="1027" name="Picture 3" descr="C:\Users\CASPER\AppData\Local\Microsoft\Windows\Temporary Internet Files\Content.IE5\9BIF2177\half-full-half-empty-hi[1].png"/>
          <p:cNvPicPr>
            <a:picLocks noChangeAspect="1" noChangeArrowheads="1"/>
          </p:cNvPicPr>
          <p:nvPr/>
        </p:nvPicPr>
        <p:blipFill>
          <a:blip r:embed="rId2" cstate="print"/>
          <a:srcRect/>
          <a:stretch>
            <a:fillRect/>
          </a:stretch>
        </p:blipFill>
        <p:spPr bwMode="auto">
          <a:xfrm>
            <a:off x="7500958" y="214290"/>
            <a:ext cx="1143008" cy="2071678"/>
          </a:xfrm>
          <a:prstGeom prst="rect">
            <a:avLst/>
          </a:prstGeom>
          <a:noFill/>
        </p:spPr>
      </p:pic>
    </p:spTree>
    <p:extLst>
      <p:ext uri="{BB962C8B-B14F-4D97-AF65-F5344CB8AC3E}">
        <p14:creationId xmlns="" xmlns:p14="http://schemas.microsoft.com/office/powerpoint/2010/main" val="196181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2852"/>
            <a:ext cx="7467600" cy="1357322"/>
          </a:xfrm>
        </p:spPr>
        <p:txBody>
          <a:bodyPr>
            <a:normAutofit fontScale="90000"/>
          </a:bodyPr>
          <a:lstStyle/>
          <a:p>
            <a:pPr lvl="0"/>
            <a:r>
              <a:rPr lang="tr-TR" b="1" u="sng" dirty="0">
                <a:solidFill>
                  <a:schemeClr val="accent2">
                    <a:lumMod val="50000"/>
                  </a:schemeClr>
                </a:solidFill>
                <a:latin typeface="Comic Sans MS" pitchFamily="66" charset="0"/>
              </a:rPr>
              <a:t>Perşembe</a:t>
            </a:r>
            <a:r>
              <a:rPr lang="tr-TR" b="1" dirty="0">
                <a:solidFill>
                  <a:schemeClr val="accent2">
                    <a:lumMod val="50000"/>
                  </a:schemeClr>
                </a:solidFill>
                <a:latin typeface="Comic Sans MS" pitchFamily="66" charset="0"/>
              </a:rPr>
              <a:t/>
            </a:r>
            <a:br>
              <a:rPr lang="tr-TR" b="1" dirty="0">
                <a:solidFill>
                  <a:schemeClr val="accent2">
                    <a:lumMod val="50000"/>
                  </a:schemeClr>
                </a:solidFill>
                <a:latin typeface="Comic Sans MS" pitchFamily="66" charset="0"/>
              </a:rPr>
            </a:br>
            <a:r>
              <a:rPr lang="tr-TR" b="1" dirty="0" smtClean="0">
                <a:solidFill>
                  <a:schemeClr val="accent2">
                    <a:lumMod val="50000"/>
                  </a:schemeClr>
                </a:solidFill>
                <a:latin typeface="Comic Sans MS" pitchFamily="66" charset="0"/>
              </a:rPr>
              <a:t>Elinizden </a:t>
            </a:r>
            <a:r>
              <a:rPr lang="tr-TR" b="1" dirty="0">
                <a:solidFill>
                  <a:schemeClr val="accent2">
                    <a:lumMod val="50000"/>
                  </a:schemeClr>
                </a:solidFill>
                <a:latin typeface="Comic Sans MS" pitchFamily="66" charset="0"/>
              </a:rPr>
              <a:t>Geleni Yapın</a:t>
            </a:r>
            <a:r>
              <a:rPr lang="tr-TR" b="1" dirty="0">
                <a:latin typeface="Comic Sans MS" pitchFamily="66" charset="0"/>
              </a:rPr>
              <a:t/>
            </a:r>
            <a:br>
              <a:rPr lang="tr-TR" b="1" dirty="0">
                <a:latin typeface="Comic Sans MS" pitchFamily="66" charset="0"/>
              </a:rPr>
            </a:br>
            <a:endParaRPr lang="tr-TR" b="1" dirty="0">
              <a:latin typeface="Comic Sans MS" pitchFamily="66" charset="0"/>
            </a:endParaRPr>
          </a:p>
        </p:txBody>
      </p:sp>
      <p:sp>
        <p:nvSpPr>
          <p:cNvPr id="3" name="İçerik Yer Tutucusu 2"/>
          <p:cNvSpPr>
            <a:spLocks noGrp="1"/>
          </p:cNvSpPr>
          <p:nvPr>
            <p:ph sz="quarter" idx="1"/>
          </p:nvPr>
        </p:nvSpPr>
        <p:spPr>
          <a:xfrm>
            <a:off x="357158" y="1500174"/>
            <a:ext cx="8001056" cy="5000660"/>
          </a:xfrm>
        </p:spPr>
        <p:txBody>
          <a:bodyPr>
            <a:normAutofit/>
          </a:bodyPr>
          <a:lstStyle/>
          <a:p>
            <a:pPr marL="0" indent="0">
              <a:buNone/>
            </a:pPr>
            <a:r>
              <a:rPr lang="tr-TR" dirty="0"/>
              <a:t> </a:t>
            </a:r>
            <a:r>
              <a:rPr lang="tr-TR" dirty="0" smtClean="0"/>
              <a:t>   </a:t>
            </a:r>
            <a:r>
              <a:rPr lang="tr-TR" sz="2000" dirty="0" smtClean="0"/>
              <a:t>Sorun </a:t>
            </a:r>
            <a:r>
              <a:rPr lang="tr-TR" sz="2000" dirty="0"/>
              <a:t>ne olursa olsun, her zaman kendinizi daha iyi hissetmenize yarayacak şeyler vardır ve her zaman yapmak istediğiniz ancak erişilmesi çok zor olan şeyler olacaktır. Bu nedenle mümkün olduğu kadar elinizden geleni yapmak ve yapamayacağınız şeyleri de kabul etmek gerekir. </a:t>
            </a:r>
          </a:p>
          <a:p>
            <a:pPr marL="0" indent="0">
              <a:buNone/>
            </a:pPr>
            <a:r>
              <a:rPr lang="tr-TR" sz="2000" dirty="0" smtClean="0"/>
              <a:t>    Buradaki </a:t>
            </a:r>
            <a:r>
              <a:rPr lang="tr-TR" sz="2000" dirty="0"/>
              <a:t>oyun herkese sorunu tarif edebilmesine ve bununla ilgili ne yapıp ne yapamayacağını belirlemesine yardımcı olacaktır.</a:t>
            </a:r>
          </a:p>
          <a:p>
            <a:r>
              <a:rPr lang="tr-TR" sz="2000" dirty="0"/>
              <a:t>Kâğıt parçalarına veya kartlara aklınıza gelen bütün sorunları yazın. Kâğıtları ters çevirerek masanın üzerine koyun. Yaş sırasına göre kağıt çekin. Kâğıt çeken aile üyesi, burada yazılı sorunu okusun. Herkes sırayla bu sorunla ilgili olarak ne yapıp ne yapamayacağını söylesin. Bütün kartlar bitinceye kadar oyunu sürdürün. </a:t>
            </a:r>
          </a:p>
          <a:p>
            <a:endParaRPr lang="tr-TR" dirty="0"/>
          </a:p>
        </p:txBody>
      </p:sp>
      <p:pic>
        <p:nvPicPr>
          <p:cNvPr id="3078" name="Picture 6" descr="C:\Users\CASPER\AppData\Local\Microsoft\Windows\Temporary Internet Files\Content.IE5\A2QGW9FE\notebook-1207543_960_720[1].jpg"/>
          <p:cNvPicPr>
            <a:picLocks noChangeAspect="1" noChangeArrowheads="1"/>
          </p:cNvPicPr>
          <p:nvPr/>
        </p:nvPicPr>
        <p:blipFill>
          <a:blip r:embed="rId2" cstate="print"/>
          <a:srcRect/>
          <a:stretch>
            <a:fillRect/>
          </a:stretch>
        </p:blipFill>
        <p:spPr bwMode="auto">
          <a:xfrm>
            <a:off x="7143768" y="214290"/>
            <a:ext cx="2000232" cy="1329321"/>
          </a:xfrm>
          <a:prstGeom prst="rect">
            <a:avLst/>
          </a:prstGeom>
          <a:noFill/>
        </p:spPr>
      </p:pic>
    </p:spTree>
    <p:extLst>
      <p:ext uri="{BB962C8B-B14F-4D97-AF65-F5344CB8AC3E}">
        <p14:creationId xmlns="" xmlns:p14="http://schemas.microsoft.com/office/powerpoint/2010/main" val="2106868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Elinizden Geleni Yapın</a:t>
            </a:r>
            <a:endParaRPr lang="tr-TR" dirty="0">
              <a:latin typeface="Comic Sans MS" pitchFamily="66" charset="0"/>
            </a:endParaRPr>
          </a:p>
        </p:txBody>
      </p:sp>
      <p:sp>
        <p:nvSpPr>
          <p:cNvPr id="3" name="2 İçerik Yer Tutucusu"/>
          <p:cNvSpPr>
            <a:spLocks noGrp="1"/>
          </p:cNvSpPr>
          <p:nvPr>
            <p:ph sz="quarter" idx="1"/>
          </p:nvPr>
        </p:nvSpPr>
        <p:spPr/>
        <p:txBody>
          <a:bodyPr/>
          <a:lstStyle/>
          <a:p>
            <a:r>
              <a:rPr lang="tr-TR" dirty="0" smtClean="0"/>
              <a:t>ÖRNEK UYGULAMA</a:t>
            </a:r>
          </a:p>
          <a:p>
            <a:r>
              <a:rPr lang="tr-TR" dirty="0" smtClean="0"/>
              <a:t>Aşağıdaki gibi bir tablo hazırlamak sorunları ve çözümlerini daha somut olarak görmenizi sağlar.</a:t>
            </a:r>
            <a:endParaRPr lang="tr-TR" dirty="0"/>
          </a:p>
        </p:txBody>
      </p:sp>
      <p:graphicFrame>
        <p:nvGraphicFramePr>
          <p:cNvPr id="4" name="Tablo 6"/>
          <p:cNvGraphicFramePr>
            <a:graphicFrameLocks noGrp="1"/>
          </p:cNvGraphicFramePr>
          <p:nvPr>
            <p:extLst>
              <p:ext uri="{D42A27DB-BD31-4B8C-83A1-F6EECF244321}">
                <p14:modId xmlns="" xmlns:p14="http://schemas.microsoft.com/office/powerpoint/2010/main" val="1044934427"/>
              </p:ext>
            </p:extLst>
          </p:nvPr>
        </p:nvGraphicFramePr>
        <p:xfrm>
          <a:off x="571472" y="3428999"/>
          <a:ext cx="7500991" cy="1744398"/>
        </p:xfrm>
        <a:graphic>
          <a:graphicData uri="http://schemas.openxmlformats.org/drawingml/2006/table">
            <a:tbl>
              <a:tblPr firstRow="1" firstCol="1" bandRow="1">
                <a:tableStyleId>{5C22544A-7EE6-4342-B048-85BDC9FD1C3A}</a:tableStyleId>
              </a:tblPr>
              <a:tblGrid>
                <a:gridCol w="2499747"/>
                <a:gridCol w="2500622"/>
                <a:gridCol w="2500622"/>
              </a:tblGrid>
              <a:tr h="571504">
                <a:tc>
                  <a:txBody>
                    <a:bodyPr/>
                    <a:lstStyle/>
                    <a:p>
                      <a:pPr>
                        <a:lnSpc>
                          <a:spcPct val="115000"/>
                        </a:lnSpc>
                        <a:spcAft>
                          <a:spcPts val="0"/>
                        </a:spcAft>
                      </a:pPr>
                      <a:r>
                        <a:rPr lang="tr-TR" sz="1800" b="1" dirty="0">
                          <a:effectLst/>
                        </a:rPr>
                        <a:t>Sorun </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dirty="0">
                          <a:effectLst/>
                        </a:rPr>
                        <a:t>Yapabileceklerim </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a:effectLst/>
                        </a:rPr>
                        <a:t>Yapamayacaklarım </a:t>
                      </a:r>
                      <a:endParaRPr lang="tr-TR" sz="1800" b="1">
                        <a:effectLst/>
                        <a:latin typeface="Calibri"/>
                        <a:ea typeface="Calibri"/>
                        <a:cs typeface="Times New Roman"/>
                      </a:endParaRPr>
                    </a:p>
                  </a:txBody>
                  <a:tcPr marL="68580" marR="68580" marT="0" marB="0"/>
                </a:tc>
              </a:tr>
              <a:tr h="541958">
                <a:tc>
                  <a:txBody>
                    <a:bodyPr/>
                    <a:lstStyle/>
                    <a:p>
                      <a:pPr>
                        <a:lnSpc>
                          <a:spcPct val="115000"/>
                        </a:lnSpc>
                        <a:spcAft>
                          <a:spcPts val="0"/>
                        </a:spcAft>
                      </a:pPr>
                      <a:r>
                        <a:rPr lang="tr-TR" sz="1800" b="1" dirty="0">
                          <a:effectLst/>
                        </a:rPr>
                        <a:t>Hava çok soğuk</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dirty="0">
                          <a:effectLst/>
                        </a:rPr>
                        <a:t>Kazak giyerim </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dirty="0">
                          <a:effectLst/>
                        </a:rPr>
                        <a:t>Havayı Isıtamam</a:t>
                      </a:r>
                      <a:endParaRPr lang="tr-TR" sz="1800" b="1" dirty="0">
                        <a:effectLst/>
                        <a:latin typeface="Calibri"/>
                        <a:ea typeface="Calibri"/>
                        <a:cs typeface="Times New Roman"/>
                      </a:endParaRPr>
                    </a:p>
                  </a:txBody>
                  <a:tcPr marL="68580" marR="68580" marT="0" marB="0"/>
                </a:tc>
              </a:tr>
              <a:tr h="541958">
                <a:tc>
                  <a:txBody>
                    <a:bodyPr/>
                    <a:lstStyle/>
                    <a:p>
                      <a:pPr>
                        <a:lnSpc>
                          <a:spcPct val="115000"/>
                        </a:lnSpc>
                        <a:spcAft>
                          <a:spcPts val="0"/>
                        </a:spcAft>
                      </a:pPr>
                      <a:r>
                        <a:rPr lang="tr-TR" sz="1800" b="1" dirty="0">
                          <a:effectLst/>
                        </a:rPr>
                        <a:t>Dişim ağrıyor </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dirty="0">
                          <a:effectLst/>
                        </a:rPr>
                        <a:t>Diş hekimine giderim</a:t>
                      </a:r>
                      <a:endParaRPr lang="tr-TR" sz="1800" b="1" dirty="0">
                        <a:effectLst/>
                        <a:latin typeface="Calibri"/>
                        <a:ea typeface="Calibri"/>
                        <a:cs typeface="Times New Roman"/>
                      </a:endParaRPr>
                    </a:p>
                  </a:txBody>
                  <a:tcPr marL="68580" marR="68580" marT="0" marB="0"/>
                </a:tc>
                <a:tc>
                  <a:txBody>
                    <a:bodyPr/>
                    <a:lstStyle/>
                    <a:p>
                      <a:pPr>
                        <a:lnSpc>
                          <a:spcPct val="115000"/>
                        </a:lnSpc>
                        <a:spcAft>
                          <a:spcPts val="0"/>
                        </a:spcAft>
                      </a:pPr>
                      <a:r>
                        <a:rPr lang="tr-TR" sz="1800" b="1" dirty="0">
                          <a:effectLst/>
                        </a:rPr>
                        <a:t>Ağrıyı yok edemem</a:t>
                      </a:r>
                      <a:endParaRPr lang="tr-TR" sz="1800" b="1"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54098"/>
          </a:xfrm>
        </p:spPr>
        <p:txBody>
          <a:bodyPr>
            <a:normAutofit fontScale="90000"/>
          </a:bodyPr>
          <a:lstStyle/>
          <a:p>
            <a:pPr lvl="0"/>
            <a:r>
              <a:rPr lang="tr-TR" u="sng" dirty="0">
                <a:solidFill>
                  <a:schemeClr val="accent2">
                    <a:lumMod val="50000"/>
                  </a:schemeClr>
                </a:solidFill>
                <a:latin typeface="Comic Sans MS" pitchFamily="66" charset="0"/>
              </a:rPr>
              <a:t>Cuma</a:t>
            </a:r>
            <a:br>
              <a:rPr lang="tr-TR" u="sng" dirty="0">
                <a:solidFill>
                  <a:schemeClr val="accent2">
                    <a:lumMod val="50000"/>
                  </a:schemeClr>
                </a:solidFill>
                <a:latin typeface="Comic Sans MS" pitchFamily="66" charset="0"/>
              </a:rPr>
            </a:br>
            <a:r>
              <a:rPr lang="tr-TR" dirty="0">
                <a:solidFill>
                  <a:schemeClr val="accent2">
                    <a:lumMod val="50000"/>
                  </a:schemeClr>
                </a:solidFill>
                <a:latin typeface="Comic Sans MS" pitchFamily="66" charset="0"/>
              </a:rPr>
              <a:t>Duygusal İlkyardım Kutusu</a:t>
            </a:r>
            <a:r>
              <a:rPr lang="tr-TR" dirty="0"/>
              <a:t/>
            </a:r>
            <a:br>
              <a:rPr lang="tr-TR" dirty="0"/>
            </a:br>
            <a:endParaRPr lang="tr-TR" dirty="0"/>
          </a:p>
        </p:txBody>
      </p:sp>
      <p:sp>
        <p:nvSpPr>
          <p:cNvPr id="3" name="İçerik Yer Tutucusu 2"/>
          <p:cNvSpPr>
            <a:spLocks noGrp="1"/>
          </p:cNvSpPr>
          <p:nvPr>
            <p:ph sz="quarter" idx="1"/>
          </p:nvPr>
        </p:nvSpPr>
        <p:spPr>
          <a:xfrm>
            <a:off x="285720" y="1600200"/>
            <a:ext cx="7929618" cy="4873752"/>
          </a:xfrm>
        </p:spPr>
        <p:txBody>
          <a:bodyPr/>
          <a:lstStyle/>
          <a:p>
            <a:pPr marL="0" indent="0">
              <a:buNone/>
            </a:pPr>
            <a:r>
              <a:rPr lang="tr-TR" dirty="0"/>
              <a:t> </a:t>
            </a:r>
            <a:r>
              <a:rPr lang="tr-TR" dirty="0" smtClean="0"/>
              <a:t>     Düştüğümüzde </a:t>
            </a:r>
            <a:r>
              <a:rPr lang="tr-TR" dirty="0"/>
              <a:t>hemen ilk yardım çantasına koşarız. Yaramızı temizler, pansuman yaparız. Duygusal açıdan yaralandığınızda başvuracağınız bir ilk yardım çantası hazırlayın. Hep birlikte küçük boş kartlar üzerine incindiğinizde kendinizi iyi hissetmeniz için neyin gerektiğini yazın. </a:t>
            </a:r>
            <a:endParaRPr lang="tr-TR" dirty="0" smtClean="0"/>
          </a:p>
          <a:p>
            <a:pPr marL="0" indent="0">
              <a:buNone/>
            </a:pPr>
            <a:r>
              <a:rPr lang="tr-TR" dirty="0" smtClean="0"/>
              <a:t>      Örneğin</a:t>
            </a:r>
            <a:r>
              <a:rPr lang="tr-TR" dirty="0"/>
              <a:t>: Bulutları seyretmek, sarılmak, albümlere bakmak, </a:t>
            </a:r>
            <a:r>
              <a:rPr lang="tr-TR" dirty="0" smtClean="0"/>
              <a:t>...Kutuyu </a:t>
            </a:r>
            <a:r>
              <a:rPr lang="tr-TR" dirty="0"/>
              <a:t>çocuğunuzla birlikte süsleyin duygusal yara aldığınızda kutudan kart çekin. </a:t>
            </a:r>
            <a:endParaRPr lang="tr-TR" dirty="0" smtClean="0"/>
          </a:p>
          <a:p>
            <a:pPr marL="0" indent="0">
              <a:buNone/>
            </a:pPr>
            <a:endParaRPr lang="tr-TR" dirty="0"/>
          </a:p>
          <a:p>
            <a:endParaRPr lang="tr-TR" dirty="0"/>
          </a:p>
        </p:txBody>
      </p:sp>
      <p:pic>
        <p:nvPicPr>
          <p:cNvPr id="5122" name="Picture 2" descr="C:\Users\fazilet\Desktop\indi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5301208"/>
            <a:ext cx="5616624" cy="13068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3799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1976</TotalTime>
  <Words>835</Words>
  <Application>Microsoft Office PowerPoint</Application>
  <PresentationFormat>Ekran Gösterisi (4:3)</PresentationFormat>
  <Paragraphs>60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     </vt:lpstr>
      <vt:lpstr>REHBERLİK ETKİNLİKLER</vt:lpstr>
      <vt:lpstr>Slayt 3</vt:lpstr>
      <vt:lpstr>Pazartesi  Aile Zaman Cetveli: </vt:lpstr>
      <vt:lpstr>       SALI  BİRLİKTE YAPALIM </vt:lpstr>
      <vt:lpstr>Çarşamba Bardağın Ne kadar Dolu ? </vt:lpstr>
      <vt:lpstr>Perşembe Elinizden Geleni Yapın </vt:lpstr>
      <vt:lpstr>Elinizden Geleni Yapın</vt:lpstr>
      <vt:lpstr>Cuma Duygusal İlkyardım Kutusu </vt:lpstr>
      <vt:lpstr>Cumartesi Güvenli yer </vt:lpstr>
      <vt:lpstr>Pazar kelebek kucaklaması</vt:lpstr>
      <vt:lpstr>kelebek kucaklaması</vt:lpstr>
    </vt:vector>
  </TitlesOfParts>
  <Company>Progressive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uğur</cp:lastModifiedBy>
  <cp:revision>111</cp:revision>
  <dcterms:created xsi:type="dcterms:W3CDTF">2015-10-09T10:52:36Z</dcterms:created>
  <dcterms:modified xsi:type="dcterms:W3CDTF">2020-04-16T11:20:01Z</dcterms:modified>
</cp:coreProperties>
</file>