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6" r:id="rId20"/>
    <p:sldId id="272" r:id="rId21"/>
    <p:sldId id="280" r:id="rId22"/>
    <p:sldId id="281" r:id="rId23"/>
    <p:sldId id="282" r:id="rId24"/>
    <p:sldId id="277" r:id="rId25"/>
    <p:sldId id="278" r:id="rId26"/>
    <p:sldId id="283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7" autoAdjust="0"/>
    <p:restoredTop sz="94660"/>
  </p:normalViewPr>
  <p:slideViewPr>
    <p:cSldViewPr>
      <p:cViewPr varScale="1">
        <p:scale>
          <a:sx n="110" d="100"/>
          <a:sy n="110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19.03.2019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19.03.2019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19.03.2019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19.03.2019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19.03.2019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19.03.2019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19.03.2019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95736" y="764704"/>
            <a:ext cx="6172200" cy="1894362"/>
          </a:xfrm>
        </p:spPr>
        <p:txBody>
          <a:bodyPr/>
          <a:lstStyle/>
          <a:p>
            <a:r>
              <a:rPr lang="tr-TR" dirty="0" smtClean="0">
                <a:solidFill>
                  <a:schemeClr val="accent3"/>
                </a:solidFill>
              </a:rPr>
              <a:t>AİLEDE </a:t>
            </a:r>
            <a:r>
              <a:rPr lang="tr-TR" dirty="0" smtClean="0">
                <a:solidFill>
                  <a:schemeClr val="accent3"/>
                </a:solidFill>
              </a:rPr>
              <a:t>ÇOCUĞA ŞİDDET ve </a:t>
            </a:r>
            <a:r>
              <a:rPr lang="tr-TR" dirty="0" smtClean="0">
                <a:solidFill>
                  <a:schemeClr val="accent3"/>
                </a:solidFill>
              </a:rPr>
              <a:t>ETKİLERİ</a:t>
            </a:r>
            <a:endParaRPr lang="tr-TR" dirty="0">
              <a:solidFill>
                <a:schemeClr val="accent3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139952" y="4437112"/>
            <a:ext cx="4299992" cy="1155576"/>
          </a:xfrm>
        </p:spPr>
        <p:txBody>
          <a:bodyPr>
            <a:normAutofit/>
          </a:bodyPr>
          <a:lstStyle/>
          <a:p>
            <a:pPr algn="ctr"/>
            <a:r>
              <a:rPr lang="tr-TR" sz="1400" dirty="0" smtClean="0">
                <a:solidFill>
                  <a:schemeClr val="accent3">
                    <a:lumMod val="75000"/>
                  </a:schemeClr>
                </a:solidFill>
              </a:rPr>
              <a:t>Bahriye KULAKSIZ</a:t>
            </a:r>
          </a:p>
          <a:p>
            <a:pPr algn="ctr"/>
            <a:r>
              <a:rPr lang="tr-TR" sz="1400" dirty="0">
                <a:solidFill>
                  <a:schemeClr val="accent3">
                    <a:lumMod val="75000"/>
                  </a:schemeClr>
                </a:solidFill>
              </a:rPr>
              <a:t>Fatih Rehberlik ve Araştırma Merkezi</a:t>
            </a:r>
          </a:p>
          <a:p>
            <a:pPr algn="ctr"/>
            <a:r>
              <a:rPr lang="tr-TR" sz="1400" dirty="0" smtClean="0">
                <a:solidFill>
                  <a:schemeClr val="accent3">
                    <a:lumMod val="75000"/>
                  </a:schemeClr>
                </a:solidFill>
              </a:rPr>
              <a:t>Rehberlik </a:t>
            </a:r>
            <a:r>
              <a:rPr lang="tr-TR" sz="1400" dirty="0" smtClean="0">
                <a:solidFill>
                  <a:schemeClr val="accent3">
                    <a:lumMod val="75000"/>
                  </a:schemeClr>
                </a:solidFill>
              </a:rPr>
              <a:t>Hizmetleri Bölüm </a:t>
            </a:r>
            <a:r>
              <a:rPr lang="tr-TR" sz="1400" dirty="0" smtClean="0">
                <a:solidFill>
                  <a:schemeClr val="accent3">
                    <a:lumMod val="75000"/>
                  </a:schemeClr>
                </a:solidFill>
              </a:rPr>
              <a:t>Başkanı</a:t>
            </a:r>
            <a:endParaRPr lang="tr-TR" sz="14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DUYGUSAL ŞİDDETİN ÇOCUĞA ETKİLERİ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Zihinsel ve duygusal gelişimde gerilik</a:t>
            </a:r>
          </a:p>
          <a:p>
            <a:r>
              <a:rPr lang="tr-TR" dirty="0" smtClean="0"/>
              <a:t>Kendini ifade etmede ve başkalarının duygularını anlamada zorlanma</a:t>
            </a:r>
          </a:p>
          <a:p>
            <a:r>
              <a:rPr lang="tr-TR" dirty="0" smtClean="0"/>
              <a:t>Çevresine uyum sağlamakta zorlanma</a:t>
            </a:r>
          </a:p>
          <a:p>
            <a:r>
              <a:rPr lang="tr-TR" dirty="0" smtClean="0"/>
              <a:t>Başkalarına karşı güvensizlik duyma</a:t>
            </a:r>
          </a:p>
          <a:p>
            <a:r>
              <a:rPr lang="tr-TR" dirty="0" smtClean="0"/>
              <a:t>Çekingen, içine kapanık, özgüveni düşük olma</a:t>
            </a:r>
          </a:p>
          <a:p>
            <a:r>
              <a:rPr lang="tr-TR" dirty="0" smtClean="0"/>
              <a:t>Kaygı ve korkulara sahip olma</a:t>
            </a:r>
          </a:p>
          <a:p>
            <a:r>
              <a:rPr lang="tr-TR" dirty="0" smtClean="0"/>
              <a:t>Yalan söyleme</a:t>
            </a:r>
          </a:p>
          <a:p>
            <a:r>
              <a:rPr lang="tr-TR" dirty="0" smtClean="0"/>
              <a:t>Alt ıslatma</a:t>
            </a:r>
          </a:p>
          <a:p>
            <a:r>
              <a:rPr lang="tr-TR" dirty="0" smtClean="0"/>
              <a:t>Tırnak yeme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0609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3. CİNSEL ŞİDDET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0-18 yaş aralığındaki çocuğun bir yetişkin tarafından cinsel doyum için kullanılmasıdır.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HANGİ DAVRANIŞLAR CİNSEL ŞİDDETTİR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Çocuğu cinsel ilişkiye zorlamak</a:t>
            </a:r>
          </a:p>
          <a:p>
            <a:r>
              <a:rPr lang="tr-TR" dirty="0" smtClean="0"/>
              <a:t>Çocuğun fiziksel özelliklerine yönelik seksi konuşma</a:t>
            </a:r>
          </a:p>
          <a:p>
            <a:r>
              <a:rPr lang="tr-TR" dirty="0" smtClean="0"/>
              <a:t>Çocuğa cinsel içerikli resimler gösterme, yayınlar izlettirme</a:t>
            </a:r>
          </a:p>
          <a:p>
            <a:r>
              <a:rPr lang="tr-TR" dirty="0" smtClean="0"/>
              <a:t>Cinsel içerikli mesajlar gönderme</a:t>
            </a:r>
          </a:p>
          <a:p>
            <a:r>
              <a:rPr lang="tr-TR" dirty="0" smtClean="0"/>
              <a:t>Cinsiyetinin aşağılanması</a:t>
            </a:r>
          </a:p>
          <a:p>
            <a:r>
              <a:rPr lang="tr-TR" dirty="0" smtClean="0"/>
              <a:t>Cinsel haz almak için çocuktan yararlanılması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CİNSEL ŞİDDETİN </a:t>
            </a:r>
            <a:r>
              <a:rPr lang="tr-TR" dirty="0" smtClean="0">
                <a:solidFill>
                  <a:srgbClr val="C00000"/>
                </a:solidFill>
              </a:rPr>
              <a:t>ÇOCUĞA</a:t>
            </a:r>
            <a:br>
              <a:rPr lang="tr-TR" dirty="0" smtClean="0">
                <a:solidFill>
                  <a:srgbClr val="C00000"/>
                </a:solidFill>
              </a:rPr>
            </a:b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smtClean="0">
                <a:solidFill>
                  <a:srgbClr val="C00000"/>
                </a:solidFill>
              </a:rPr>
              <a:t>ETKİLERİ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1800" dirty="0" smtClean="0"/>
              <a:t>Kişiler arası iletişim sorunları</a:t>
            </a:r>
          </a:p>
          <a:p>
            <a:r>
              <a:rPr lang="tr-TR" sz="1800" dirty="0" smtClean="0"/>
              <a:t>Öğrenme güçlüğü, dikkat dağınıklığı, akademik sorunlar</a:t>
            </a:r>
          </a:p>
          <a:p>
            <a:r>
              <a:rPr lang="tr-TR" sz="1800" dirty="0" smtClean="0"/>
              <a:t>Yaşına uygun olmayan cinsel bilgiler, cinsel oyunlar</a:t>
            </a:r>
          </a:p>
          <a:p>
            <a:r>
              <a:rPr lang="tr-TR" sz="1800" dirty="0" smtClean="0"/>
              <a:t>Başkalarına güvenmeme</a:t>
            </a:r>
          </a:p>
          <a:p>
            <a:r>
              <a:rPr lang="tr-TR" sz="1800" dirty="0" smtClean="0"/>
              <a:t>Suçluluk duygusu</a:t>
            </a:r>
          </a:p>
          <a:p>
            <a:r>
              <a:rPr lang="tr-TR" sz="1800" dirty="0" smtClean="0"/>
              <a:t>İçe kapanma ya da aşırı saldırganlık</a:t>
            </a:r>
          </a:p>
          <a:p>
            <a:r>
              <a:rPr lang="tr-TR" sz="1800" dirty="0" smtClean="0"/>
              <a:t>Bebeklik dönemi davranışlarına geri dönme (alt ıslatma gibi)</a:t>
            </a:r>
          </a:p>
          <a:p>
            <a:r>
              <a:rPr lang="tr-TR" sz="1800" dirty="0" smtClean="0"/>
              <a:t>Uyku bozuklukları, kabuslar</a:t>
            </a:r>
          </a:p>
          <a:p>
            <a:r>
              <a:rPr lang="tr-TR" sz="1800" dirty="0" smtClean="0"/>
              <a:t>Nedensiz fiziksel ağrılar (karın, baş ağrısı gibi)</a:t>
            </a:r>
          </a:p>
          <a:p>
            <a:r>
              <a:rPr lang="tr-TR" sz="1800" dirty="0" smtClean="0"/>
              <a:t>Cinsel kimlik bozuklukları</a:t>
            </a:r>
          </a:p>
          <a:p>
            <a:r>
              <a:rPr lang="tr-TR" sz="1800" dirty="0" smtClean="0"/>
              <a:t>Madde ve sigara kullanımı</a:t>
            </a:r>
          </a:p>
          <a:p>
            <a:r>
              <a:rPr lang="tr-TR" sz="1800" dirty="0" smtClean="0"/>
              <a:t>İntihar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4. EKONOMİK ŞİDDET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Çocuğun gelişimini engelleyici, haklarının ihlal edici işlerde çalıştırılması ya da düşük ücretli iş gücü olarak emeğinin kötüye kullanılmasıdır.</a:t>
            </a:r>
            <a:endParaRPr lang="tr-TR" b="1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573016"/>
            <a:ext cx="466725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HANGİ DAVRANIŞLAR EKONOMİK ŞİDDETTİR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Çocuğun parasını almak ve geri vermemek</a:t>
            </a:r>
          </a:p>
          <a:p>
            <a:r>
              <a:rPr lang="tr-TR" dirty="0" smtClean="0"/>
              <a:t>Eline hiç para vermemek</a:t>
            </a:r>
          </a:p>
          <a:p>
            <a:r>
              <a:rPr lang="tr-TR" dirty="0" smtClean="0"/>
              <a:t>Çocuğun maddi ihtiyaçlarını karşılamamak</a:t>
            </a:r>
          </a:p>
          <a:p>
            <a:r>
              <a:rPr lang="tr-TR" dirty="0" smtClean="0"/>
              <a:t>İstemediği bir işte zorla çalıştırmak</a:t>
            </a:r>
          </a:p>
          <a:p>
            <a:r>
              <a:rPr lang="tr-TR" dirty="0" smtClean="0"/>
              <a:t>Yaşına uygun olmayan bir işte çalıştırmak</a:t>
            </a:r>
          </a:p>
          <a:p>
            <a:r>
              <a:rPr lang="tr-TR" dirty="0" smtClean="0"/>
              <a:t>Eğitim hayatını engellemek</a:t>
            </a:r>
          </a:p>
          <a:p>
            <a:r>
              <a:rPr lang="tr-TR" dirty="0" smtClean="0"/>
              <a:t>Para karşılığı erken yaşta evlendirmek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1430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EKONOMİK ŞİDDETİN ÇOCUĞA ETKİLERİ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Başkalarına karşı güvensizlik</a:t>
            </a:r>
          </a:p>
          <a:p>
            <a:r>
              <a:rPr lang="tr-TR" dirty="0" smtClean="0"/>
              <a:t>Aileye karşı güvensizlik ve uzaklaşma</a:t>
            </a:r>
          </a:p>
          <a:p>
            <a:r>
              <a:rPr lang="tr-TR" dirty="0" smtClean="0"/>
              <a:t>Para bulmak için farklı yollar arama (uyuşturucu madde satımı gibi)</a:t>
            </a:r>
          </a:p>
          <a:p>
            <a:r>
              <a:rPr lang="tr-TR" dirty="0" smtClean="0"/>
              <a:t>Akran zorbalığı (parası olan çocuklara şiddet uygulayarak paralarını alma gibi)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5. SANAL ŞİDDET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Başka bir kişiyi taciz ya da tehdit etmek, utandırmak veya hedef almak için teknolojik platformların kullanımıdır.</a:t>
            </a:r>
          </a:p>
          <a:p>
            <a:endParaRPr lang="tr-TR" dirty="0"/>
          </a:p>
        </p:txBody>
      </p:sp>
      <p:pic>
        <p:nvPicPr>
          <p:cNvPr id="4" name="3 Resim" descr="siber-zorbali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3068960"/>
            <a:ext cx="6264696" cy="33409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HANGİ DAVRANIŞLAR SANAL ŞİDDETTİR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Çocuğun sosyal medya platformu üzerinden tehdit edilmesi, kendisi ile alay edilmesi</a:t>
            </a:r>
          </a:p>
          <a:p>
            <a:r>
              <a:rPr lang="tr-TR" dirty="0" smtClean="0"/>
              <a:t>Çocuğun fotoğraflarının izinsiz kullanımı</a:t>
            </a:r>
          </a:p>
          <a:p>
            <a:r>
              <a:rPr lang="tr-TR" dirty="0" smtClean="0"/>
              <a:t>Televizyon, bilgisayar üzerinden şiddet içerikli filmlerin izletilmesi</a:t>
            </a:r>
          </a:p>
          <a:p>
            <a:r>
              <a:rPr lang="tr-TR" dirty="0" smtClean="0"/>
              <a:t>Şiddet içerikli oyunlar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SANAL ŞİDDETİN ÇOCUĞA ETKİLERİ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Başkalarının duygu ve düşüncelerini anlamada zorluk yaşama</a:t>
            </a:r>
          </a:p>
          <a:p>
            <a:r>
              <a:rPr lang="tr-TR" dirty="0" smtClean="0"/>
              <a:t>Zihinsel ve duygusal olarak gelişim gerilikleri</a:t>
            </a:r>
          </a:p>
          <a:p>
            <a:r>
              <a:rPr lang="tr-TR" dirty="0" smtClean="0"/>
              <a:t>Kendini yalnız hissetme</a:t>
            </a:r>
          </a:p>
          <a:p>
            <a:r>
              <a:rPr lang="tr-TR" dirty="0" smtClean="0"/>
              <a:t>Evden ayrılmak istememe</a:t>
            </a:r>
          </a:p>
          <a:p>
            <a:r>
              <a:rPr lang="tr-TR" dirty="0" smtClean="0"/>
              <a:t>Sigara, uyuşturucu gibi maddeler ile erken yaşta tanışma</a:t>
            </a:r>
          </a:p>
          <a:p>
            <a:r>
              <a:rPr lang="tr-TR" dirty="0" smtClean="0"/>
              <a:t>Sanal ortamda gördüğü şiddet içerikli davranışları başkalarına uygulama</a:t>
            </a:r>
          </a:p>
          <a:p>
            <a:r>
              <a:rPr lang="tr-TR" dirty="0" smtClean="0"/>
              <a:t>Kendini kabul ettirmek için şiddete başvurma</a:t>
            </a:r>
          </a:p>
          <a:p>
            <a:r>
              <a:rPr lang="tr-TR" dirty="0" smtClean="0"/>
              <a:t>Depresyon</a:t>
            </a:r>
          </a:p>
          <a:p>
            <a:r>
              <a:rPr lang="tr-TR" dirty="0" smtClean="0"/>
              <a:t>İntihar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431841-3-4-878e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50050" y="404664"/>
            <a:ext cx="8398413" cy="59766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55576" y="1700808"/>
            <a:ext cx="7467600" cy="2794322"/>
          </a:xfrm>
        </p:spPr>
        <p:txBody>
          <a:bodyPr>
            <a:normAutofit/>
          </a:bodyPr>
          <a:lstStyle/>
          <a:p>
            <a:pPr algn="ctr"/>
            <a:r>
              <a:rPr lang="tr-TR" sz="5400" dirty="0" smtClean="0">
                <a:solidFill>
                  <a:srgbClr val="C00000"/>
                </a:solidFill>
              </a:rPr>
              <a:t>NEDEN ŞİDDET?</a:t>
            </a:r>
            <a:endParaRPr lang="tr-TR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48680"/>
            <a:ext cx="7467600" cy="868958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/>
            </a:r>
            <a:br>
              <a:rPr lang="tr-TR" dirty="0" smtClean="0">
                <a:solidFill>
                  <a:srgbClr val="C00000"/>
                </a:solidFill>
              </a:rPr>
            </a:br>
            <a:r>
              <a:rPr lang="tr-TR" dirty="0">
                <a:solidFill>
                  <a:srgbClr val="C00000"/>
                </a:solidFill>
              </a:rPr>
              <a:t/>
            </a:r>
            <a:br>
              <a:rPr lang="tr-TR" dirty="0">
                <a:solidFill>
                  <a:srgbClr val="C00000"/>
                </a:solidFill>
              </a:rPr>
            </a:br>
            <a:r>
              <a:rPr lang="tr-TR" dirty="0" smtClean="0">
                <a:solidFill>
                  <a:srgbClr val="C00000"/>
                </a:solidFill>
              </a:rPr>
              <a:t/>
            </a:r>
            <a:br>
              <a:rPr lang="tr-TR" dirty="0" smtClean="0">
                <a:solidFill>
                  <a:srgbClr val="C00000"/>
                </a:solidFill>
              </a:rPr>
            </a:br>
            <a:r>
              <a:rPr lang="tr-TR" dirty="0">
                <a:solidFill>
                  <a:srgbClr val="C00000"/>
                </a:solidFill>
              </a:rPr>
              <a:t/>
            </a:r>
            <a:br>
              <a:rPr lang="tr-TR" dirty="0">
                <a:solidFill>
                  <a:srgbClr val="C00000"/>
                </a:solidFill>
              </a:rPr>
            </a:br>
            <a:r>
              <a:rPr lang="tr-TR" dirty="0" smtClean="0">
                <a:solidFill>
                  <a:srgbClr val="C00000"/>
                </a:solidFill>
              </a:rPr>
              <a:t>1</a:t>
            </a:r>
            <a:r>
              <a:rPr lang="tr-TR" dirty="0">
                <a:solidFill>
                  <a:srgbClr val="C00000"/>
                </a:solidFill>
              </a:rPr>
              <a:t>. PSİKOLOJİK NEDENLER</a:t>
            </a:r>
            <a:br>
              <a:rPr lang="tr-TR" dirty="0">
                <a:solidFill>
                  <a:srgbClr val="C00000"/>
                </a:solidFill>
              </a:rPr>
            </a:b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pPr marL="457200" indent="-457200">
              <a:buFont typeface="+mj-lt"/>
              <a:buAutoNum type="alphaLcPeriod"/>
            </a:pPr>
            <a:endParaRPr lang="tr-TR" sz="2000" dirty="0" smtClean="0"/>
          </a:p>
          <a:p>
            <a:pPr marL="457200" indent="-457200">
              <a:buFont typeface="+mj-lt"/>
              <a:buAutoNum type="alphaLcPeriod"/>
            </a:pPr>
            <a:endParaRPr lang="tr-TR" sz="2000" dirty="0" smtClean="0"/>
          </a:p>
          <a:p>
            <a:pPr marL="457200" indent="-457200">
              <a:buFont typeface="+mj-lt"/>
              <a:buAutoNum type="alphaLcPeriod"/>
            </a:pPr>
            <a:r>
              <a:rPr lang="tr-TR" sz="3200" dirty="0" smtClean="0"/>
              <a:t>Sevgi, ilgi eksikliği, ihmal edilme</a:t>
            </a:r>
          </a:p>
          <a:p>
            <a:pPr marL="457200" indent="-457200">
              <a:buFont typeface="+mj-lt"/>
              <a:buAutoNum type="alphaLcPeriod"/>
            </a:pPr>
            <a:r>
              <a:rPr lang="tr-TR" sz="3200" dirty="0" smtClean="0"/>
              <a:t>Fiziksel, duygusal ve cinsel açıdan şiddete maruz kalma</a:t>
            </a:r>
          </a:p>
          <a:p>
            <a:pPr marL="457200" indent="-457200">
              <a:buFont typeface="+mj-lt"/>
              <a:buAutoNum type="alphaLcPeriod"/>
            </a:pPr>
            <a:r>
              <a:rPr lang="tr-TR" sz="3200" dirty="0" smtClean="0"/>
              <a:t>Dışlanmışlık ve yalnızlık duyguları</a:t>
            </a:r>
          </a:p>
          <a:p>
            <a:pPr marL="457200" indent="-457200">
              <a:buFont typeface="+mj-lt"/>
              <a:buAutoNum type="alphaLcPeriod"/>
            </a:pPr>
            <a:r>
              <a:rPr lang="tr-TR" sz="3200" dirty="0" smtClean="0"/>
              <a:t>Özgüven eksikliği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6871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/>
            </a:r>
            <a:br>
              <a:rPr lang="tr-TR" dirty="0" smtClean="0">
                <a:solidFill>
                  <a:srgbClr val="C00000"/>
                </a:solidFill>
              </a:rPr>
            </a:br>
            <a:r>
              <a:rPr lang="tr-TR" dirty="0">
                <a:solidFill>
                  <a:srgbClr val="C00000"/>
                </a:solidFill>
              </a:rPr>
              <a:t/>
            </a:r>
            <a:br>
              <a:rPr lang="tr-TR" dirty="0">
                <a:solidFill>
                  <a:srgbClr val="C00000"/>
                </a:solidFill>
              </a:rPr>
            </a:br>
            <a:r>
              <a:rPr lang="tr-TR" dirty="0" smtClean="0">
                <a:solidFill>
                  <a:srgbClr val="C00000"/>
                </a:solidFill>
              </a:rPr>
              <a:t/>
            </a:r>
            <a:br>
              <a:rPr lang="tr-TR" dirty="0" smtClean="0">
                <a:solidFill>
                  <a:srgbClr val="C00000"/>
                </a:solidFill>
              </a:rPr>
            </a:br>
            <a:r>
              <a:rPr lang="tr-TR" dirty="0">
                <a:solidFill>
                  <a:srgbClr val="C00000"/>
                </a:solidFill>
              </a:rPr>
              <a:t/>
            </a:r>
            <a:br>
              <a:rPr lang="tr-TR" dirty="0">
                <a:solidFill>
                  <a:srgbClr val="C00000"/>
                </a:solidFill>
              </a:rPr>
            </a:br>
            <a:r>
              <a:rPr lang="tr-TR" dirty="0">
                <a:solidFill>
                  <a:srgbClr val="C00000"/>
                </a:solidFill>
              </a:rPr>
              <a:t>2. SOSYAL NEDENLER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787208" cy="549322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tr-TR" sz="2200" dirty="0" smtClean="0"/>
              <a:t>Olumsuz </a:t>
            </a:r>
            <a:r>
              <a:rPr lang="tr-TR" sz="2200" dirty="0"/>
              <a:t>rol modelleri</a:t>
            </a:r>
          </a:p>
          <a:p>
            <a:pPr marL="457200" indent="-457200">
              <a:buFont typeface="+mj-lt"/>
              <a:buAutoNum type="alphaLcPeriod"/>
            </a:pPr>
            <a:r>
              <a:rPr lang="tr-TR" sz="2200" dirty="0"/>
              <a:t>Şiddet içeren programlar, filmler, bilgisayar oyunları</a:t>
            </a:r>
          </a:p>
          <a:p>
            <a:pPr marL="457200" indent="-457200">
              <a:buFont typeface="+mj-lt"/>
              <a:buAutoNum type="alphaLcPeriod"/>
            </a:pPr>
            <a:r>
              <a:rPr lang="tr-TR" sz="2200" dirty="0"/>
              <a:t>Ekonomik sıkıntılar</a:t>
            </a:r>
          </a:p>
          <a:p>
            <a:pPr marL="457200" indent="-457200">
              <a:buFont typeface="+mj-lt"/>
              <a:buAutoNum type="alphaLcPeriod"/>
            </a:pPr>
            <a:r>
              <a:rPr lang="tr-TR" sz="2200" dirty="0"/>
              <a:t>Sosyal ve toplumsal düzensizlikler</a:t>
            </a:r>
          </a:p>
          <a:p>
            <a:pPr marL="457200" indent="-457200">
              <a:buFont typeface="+mj-lt"/>
              <a:buAutoNum type="alphaLcPeriod"/>
            </a:pPr>
            <a:r>
              <a:rPr lang="tr-TR" sz="2200" dirty="0"/>
              <a:t>Eğitim sisteminde yaşanan sıkıntılar</a:t>
            </a:r>
          </a:p>
          <a:p>
            <a:pPr marL="457200" indent="-457200">
              <a:buFont typeface="+mj-lt"/>
              <a:buAutoNum type="alphaLcPeriod"/>
            </a:pPr>
            <a:r>
              <a:rPr lang="tr-TR" sz="2200" dirty="0"/>
              <a:t>Uyuşturuculara ve ateşli silahlara ulaşım kolaylığı</a:t>
            </a:r>
          </a:p>
          <a:p>
            <a:pPr marL="457200" indent="-457200">
              <a:buFont typeface="+mj-lt"/>
              <a:buAutoNum type="alphaLcPeriod"/>
            </a:pPr>
            <a:r>
              <a:rPr lang="tr-TR" sz="2200" dirty="0"/>
              <a:t>Şiddetin özellikle erkekler için toplum tarafından normal olarak karşılanması</a:t>
            </a:r>
          </a:p>
          <a:p>
            <a:pPr marL="457200" indent="-457200">
              <a:buFont typeface="+mj-lt"/>
              <a:buAutoNum type="alphaLcPeriod"/>
            </a:pPr>
            <a:r>
              <a:rPr lang="tr-TR" sz="2200" dirty="0"/>
              <a:t>Akran baskısı</a:t>
            </a:r>
          </a:p>
          <a:p>
            <a:pPr marL="457200" indent="-457200">
              <a:buFont typeface="+mj-lt"/>
              <a:buAutoNum type="alphaLcPeriod"/>
            </a:pPr>
            <a:r>
              <a:rPr lang="tr-TR" sz="2200" dirty="0"/>
              <a:t>Şiddetin aile içi terbiye/disiplin aracı olarak görülmesi</a:t>
            </a:r>
          </a:p>
          <a:p>
            <a:pPr marL="457200" indent="-457200">
              <a:buFont typeface="+mj-lt"/>
              <a:buAutoNum type="alphaLcPeriod"/>
            </a:pPr>
            <a:r>
              <a:rPr lang="tr-TR" sz="2200" dirty="0"/>
              <a:t>Toplumsal nedenler (çocukların şiddet içeren deyişlerle büyümesi “kızını dövmeyen dizini döver” gibi)</a:t>
            </a:r>
          </a:p>
        </p:txBody>
      </p:sp>
    </p:spTree>
    <p:extLst>
      <p:ext uri="{BB962C8B-B14F-4D97-AF65-F5344CB8AC3E}">
        <p14:creationId xmlns:p14="http://schemas.microsoft.com/office/powerpoint/2010/main" val="271443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2050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4400" dirty="0" smtClean="0"/>
          </a:p>
          <a:p>
            <a:pPr marL="0" indent="0" algn="ctr">
              <a:buNone/>
            </a:pPr>
            <a:endParaRPr lang="tr-TR" sz="4400" dirty="0"/>
          </a:p>
          <a:p>
            <a:pPr marL="0" indent="0" algn="ctr">
              <a:buNone/>
            </a:pPr>
            <a:r>
              <a:rPr lang="tr-TR" sz="4400" dirty="0" smtClean="0">
                <a:solidFill>
                  <a:srgbClr val="C00000"/>
                </a:solidFill>
              </a:rPr>
              <a:t>NE YAPMALI?</a:t>
            </a:r>
            <a:endParaRPr lang="tr-TR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605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643192" cy="5328592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tr-TR" dirty="0" smtClean="0"/>
          </a:p>
          <a:p>
            <a:pPr>
              <a:lnSpc>
                <a:spcPct val="90000"/>
              </a:lnSpc>
            </a:pPr>
            <a:r>
              <a:rPr lang="tr-TR" dirty="0" smtClean="0"/>
              <a:t>Çocuğunuzun her şeyin farkında olduğunu bilin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Çocuğunuzla şiddeti konuşun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Onu dinleyin ve duygularını kabul edin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Çocuğunuza şiddet kullanmamayı öğretin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Çocuğu aracı olarak kullanmayın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Güven verin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Gerektiğinde çocuğunuzun öğretmeni ile konuşun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Korunmayı öğretin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Öfke duygusunun normal bir duygu olduğunu bilin</a:t>
            </a: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ÖFKEMİZİ NASIL KONTROL EDECEĞİZ ?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lnSpc>
                <a:spcPct val="70000"/>
              </a:lnSpc>
              <a:spcBef>
                <a:spcPct val="20000"/>
              </a:spcBef>
              <a:buClr>
                <a:srgbClr val="D2611C"/>
              </a:buClr>
              <a:buSzPct val="65000"/>
              <a:defRPr/>
            </a:pPr>
            <a:endParaRPr lang="tr-TR" kern="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20000"/>
              </a:spcBef>
              <a:buClr>
                <a:srgbClr val="D2611C"/>
              </a:buClr>
              <a:buSzPct val="65000"/>
              <a:defRPr/>
            </a:pPr>
            <a:r>
              <a:rPr lang="tr-TR" kern="0" dirty="0" smtClean="0">
                <a:solidFill>
                  <a:prstClr val="black"/>
                </a:solidFill>
              </a:rPr>
              <a:t>Öfkenin doğal bir duygu olduğunu düşünün</a:t>
            </a:r>
            <a:endParaRPr lang="tr-TR" kern="0" dirty="0" smtClean="0">
              <a:solidFill>
                <a:prstClr val="black"/>
              </a:solidFill>
              <a:cs typeface="Arial" pitchFamily="34" charset="0"/>
            </a:endParaRPr>
          </a:p>
          <a:p>
            <a:pPr marL="609600" indent="-609600">
              <a:spcBef>
                <a:spcPct val="20000"/>
              </a:spcBef>
              <a:buClr>
                <a:srgbClr val="D2611C"/>
              </a:buClr>
              <a:buSzPct val="65000"/>
              <a:defRPr/>
            </a:pPr>
            <a:r>
              <a:rPr lang="tr-TR" kern="0" dirty="0" smtClean="0">
                <a:solidFill>
                  <a:prstClr val="black"/>
                </a:solidFill>
                <a:cs typeface="Arial" pitchFamily="34" charset="0"/>
              </a:rPr>
              <a:t>En çok öfkelendiğiniz şeyler ve öfkeye verdiğiniz tepkiler konusunda bilinçlenin</a:t>
            </a:r>
          </a:p>
          <a:p>
            <a:pPr marL="609600" indent="-609600">
              <a:spcBef>
                <a:spcPct val="20000"/>
              </a:spcBef>
              <a:buClr>
                <a:srgbClr val="D2611C"/>
              </a:buClr>
              <a:buSzPct val="65000"/>
              <a:defRPr/>
            </a:pPr>
            <a:r>
              <a:rPr lang="tr-TR" kern="0" dirty="0" err="1" smtClean="0">
                <a:solidFill>
                  <a:prstClr val="black"/>
                </a:solidFill>
              </a:rPr>
              <a:t>Empatik</a:t>
            </a:r>
            <a:r>
              <a:rPr lang="tr-TR" kern="0" dirty="0" smtClean="0">
                <a:solidFill>
                  <a:prstClr val="black"/>
                </a:solidFill>
              </a:rPr>
              <a:t> anlayışı geliştirin</a:t>
            </a:r>
          </a:p>
          <a:p>
            <a:pPr marL="609600" indent="-609600">
              <a:spcBef>
                <a:spcPct val="20000"/>
              </a:spcBef>
              <a:buClr>
                <a:srgbClr val="D2611C"/>
              </a:buClr>
              <a:buSzPct val="65000"/>
              <a:defRPr/>
            </a:pPr>
            <a:r>
              <a:rPr lang="tr-TR" kern="0" dirty="0" smtClean="0">
                <a:solidFill>
                  <a:prstClr val="black"/>
                </a:solidFill>
              </a:rPr>
              <a:t>Dinlemek ve iyi iletişim kurmak, öfkeyi azaltmak için şarttır</a:t>
            </a:r>
          </a:p>
          <a:p>
            <a:pPr marL="609600" indent="-609600">
              <a:spcBef>
                <a:spcPct val="20000"/>
              </a:spcBef>
              <a:buClr>
                <a:srgbClr val="D2611C"/>
              </a:buClr>
              <a:buSzPct val="65000"/>
              <a:defRPr/>
            </a:pPr>
            <a:r>
              <a:rPr lang="tr-TR" kern="0" dirty="0" smtClean="0">
                <a:solidFill>
                  <a:prstClr val="black"/>
                </a:solidFill>
              </a:rPr>
              <a:t>Düzenli spor yapın </a:t>
            </a:r>
          </a:p>
          <a:p>
            <a:pPr marL="609600" indent="-609600">
              <a:spcBef>
                <a:spcPct val="20000"/>
              </a:spcBef>
              <a:buClr>
                <a:srgbClr val="D2611C"/>
              </a:buClr>
              <a:buSzPct val="65000"/>
              <a:defRPr/>
            </a:pPr>
            <a:r>
              <a:rPr lang="tr-TR" kern="0" dirty="0" smtClean="0">
                <a:solidFill>
                  <a:prstClr val="black"/>
                </a:solidFill>
              </a:rPr>
              <a:t>Hobiler edinin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dirty="0" smtClean="0"/>
              <a:t>HAYATINIZA DOKUNABİLDİĞİMİ UMARAK, </a:t>
            </a:r>
          </a:p>
          <a:p>
            <a:pPr marL="0" indent="0" algn="ctr">
              <a:buNone/>
            </a:pPr>
            <a:r>
              <a:rPr lang="tr-TR" sz="4400" dirty="0" smtClean="0"/>
              <a:t>TEŞEKKÜRLER</a:t>
            </a:r>
            <a:endParaRPr lang="tr-TR" sz="4400" dirty="0"/>
          </a:p>
        </p:txBody>
      </p:sp>
      <p:pic>
        <p:nvPicPr>
          <p:cNvPr id="1031" name="Picture 7" descr="C:\Program Files (x86)\Microsoft Office\MEDIA\CAGCAT10\j023087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31" y="188641"/>
            <a:ext cx="1144141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085184"/>
            <a:ext cx="1090202" cy="117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241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ŞİDDET NEDİR?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  <a:defRPr/>
            </a:pPr>
            <a:endParaRPr lang="tr-TR" dirty="0" smtClean="0"/>
          </a:p>
          <a:p>
            <a:pPr algn="ctr">
              <a:buNone/>
              <a:defRPr/>
            </a:pPr>
            <a:r>
              <a:rPr lang="tr-TR" dirty="0" smtClean="0"/>
              <a:t>Şiddet, bireyin </a:t>
            </a:r>
            <a:r>
              <a:rPr lang="tr-TR" sz="3200" b="1" dirty="0" smtClean="0"/>
              <a:t>fiziksel, cinsel, psikolojik </a:t>
            </a:r>
            <a:r>
              <a:rPr lang="tr-TR" dirty="0" smtClean="0"/>
              <a:t>veya </a:t>
            </a:r>
            <a:r>
              <a:rPr lang="tr-TR" sz="3200" b="1" dirty="0" smtClean="0"/>
              <a:t>ekonomik</a:t>
            </a:r>
            <a:r>
              <a:rPr lang="tr-TR" dirty="0" smtClean="0"/>
              <a:t> yönden zarar görmesiyle ya da acı çekmesiyle sonuçlanan veya sonuçlanması muhtemel hareketleri, buna yönelik tehdit ve baskıyı ya da özgürlüğün keyfi engellenmesini de içeren, </a:t>
            </a:r>
            <a:r>
              <a:rPr lang="tr-TR" b="1" dirty="0" smtClean="0"/>
              <a:t>fiziksel, cinsel, psikolojik, </a:t>
            </a:r>
            <a:r>
              <a:rPr lang="tr-TR" b="1" dirty="0" smtClean="0"/>
              <a:t>ekonomik </a:t>
            </a:r>
            <a:r>
              <a:rPr lang="tr-TR" dirty="0" smtClean="0"/>
              <a:t>sözlü </a:t>
            </a:r>
            <a:r>
              <a:rPr lang="tr-TR" dirty="0" smtClean="0"/>
              <a:t>veya </a:t>
            </a:r>
            <a:r>
              <a:rPr lang="tr-TR" dirty="0" smtClean="0"/>
              <a:t>her </a:t>
            </a:r>
            <a:r>
              <a:rPr lang="tr-TR" dirty="0" smtClean="0"/>
              <a:t>türlü tutum ve davranıştır. 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119675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5400" dirty="0" smtClean="0">
                <a:solidFill>
                  <a:srgbClr val="C00000"/>
                </a:solidFill>
              </a:rPr>
              <a:t>ŞİDDET TÜRLERİ</a:t>
            </a:r>
            <a:endParaRPr lang="tr-TR" sz="5400" dirty="0">
              <a:solidFill>
                <a:srgbClr val="C00000"/>
              </a:solidFill>
            </a:endParaRPr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996952"/>
            <a:ext cx="5328592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850106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1. FİZİKSEL ŞİDDET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kern="0" dirty="0" smtClean="0"/>
              <a:t>Elle ya da herhangi bir cisim kullanarak kişinin bedenini yaralama, zarar verme, bireye acı vermeyi içeren davranışlardır.</a:t>
            </a:r>
          </a:p>
          <a:p>
            <a:r>
              <a:rPr lang="tr-TR" kern="0" dirty="0" smtClean="0"/>
              <a:t>“Beden Gücünü Kötüye Kullanma” anlamı taşımaktadır.</a:t>
            </a:r>
          </a:p>
          <a:p>
            <a:r>
              <a:rPr lang="tr-TR" kern="0" dirty="0" smtClean="0"/>
              <a:t>Kaba ve sert her türlü davranışı içerir.</a:t>
            </a:r>
          </a:p>
          <a:p>
            <a:endParaRPr lang="tr-TR" dirty="0"/>
          </a:p>
        </p:txBody>
      </p:sp>
      <p:pic>
        <p:nvPicPr>
          <p:cNvPr id="14" name="13 Resim" descr="332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4221088"/>
            <a:ext cx="4372352" cy="22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HANGİ DAVRANIŞLAR FİZİKSEL ŞİDDETTİR ?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Çocuğa atılan tokat</a:t>
            </a:r>
          </a:p>
          <a:p>
            <a:r>
              <a:rPr lang="tr-TR" dirty="0" smtClean="0"/>
              <a:t>Tekmelemek</a:t>
            </a:r>
          </a:p>
          <a:p>
            <a:r>
              <a:rPr lang="tr-TR" dirty="0" smtClean="0"/>
              <a:t>Isırmak</a:t>
            </a:r>
          </a:p>
          <a:p>
            <a:r>
              <a:rPr lang="tr-TR" dirty="0" smtClean="0"/>
              <a:t>Saçını çekmek, çimdiklemek</a:t>
            </a:r>
          </a:p>
          <a:p>
            <a:r>
              <a:rPr lang="tr-TR" dirty="0" smtClean="0"/>
              <a:t>Çocuğun ellerini, başını duvara vurmak</a:t>
            </a:r>
          </a:p>
          <a:p>
            <a:r>
              <a:rPr lang="tr-TR" dirty="0" smtClean="0"/>
              <a:t>Çocuğa terlik fırlatmak, terlikle vurmak</a:t>
            </a:r>
          </a:p>
          <a:p>
            <a:r>
              <a:rPr lang="tr-TR" dirty="0" smtClean="0"/>
              <a:t>Üzerinde sigara söndürmek, ütü ile yaralamak</a:t>
            </a:r>
          </a:p>
          <a:p>
            <a:r>
              <a:rPr lang="tr-TR" dirty="0" smtClean="0"/>
              <a:t>Çocuğu kızgın suya sokup çıkarmak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FİZİKSEL ŞİDDETİN ÇOCUĞA </a:t>
            </a:r>
            <a:r>
              <a:rPr lang="tr-TR" dirty="0" smtClean="0">
                <a:solidFill>
                  <a:srgbClr val="C00000"/>
                </a:solidFill>
              </a:rPr>
              <a:t/>
            </a:r>
            <a:br>
              <a:rPr lang="tr-TR" dirty="0" smtClean="0">
                <a:solidFill>
                  <a:srgbClr val="C00000"/>
                </a:solidFill>
              </a:rPr>
            </a:br>
            <a:r>
              <a:rPr lang="tr-TR" dirty="0" smtClean="0">
                <a:solidFill>
                  <a:srgbClr val="C00000"/>
                </a:solidFill>
              </a:rPr>
              <a:t>ETKİLERİ 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1800" dirty="0" smtClean="0"/>
              <a:t>Gelişim geriliği ( nörolojik gerilikler, boyunun uzamaması, dil gelişim gerilikleri)</a:t>
            </a:r>
          </a:p>
          <a:p>
            <a:r>
              <a:rPr lang="tr-TR" sz="1800" dirty="0" smtClean="0"/>
              <a:t>Korku ve kaygılar</a:t>
            </a:r>
          </a:p>
          <a:p>
            <a:r>
              <a:rPr lang="tr-TR" sz="1800" dirty="0" smtClean="0"/>
              <a:t>Uykuya dalmada zorluk yaşama, kabuslar</a:t>
            </a:r>
          </a:p>
          <a:p>
            <a:r>
              <a:rPr lang="tr-TR" sz="1800" dirty="0" smtClean="0"/>
              <a:t>Evden kaçma</a:t>
            </a:r>
          </a:p>
          <a:p>
            <a:r>
              <a:rPr lang="tr-TR" sz="1800" dirty="0" smtClean="0"/>
              <a:t>Okula devamsızlık, okuldan kaçma</a:t>
            </a:r>
          </a:p>
          <a:p>
            <a:r>
              <a:rPr lang="tr-TR" sz="1800" dirty="0" smtClean="0"/>
              <a:t>Yetişkinlerle temastan çekinme</a:t>
            </a:r>
          </a:p>
          <a:p>
            <a:r>
              <a:rPr lang="tr-TR" sz="1800" dirty="0" smtClean="0"/>
              <a:t>İçe kapanma ya da aşırı öfkelenme</a:t>
            </a:r>
          </a:p>
          <a:p>
            <a:r>
              <a:rPr lang="tr-TR" sz="1800" dirty="0" smtClean="0"/>
              <a:t>Saldırganlık, başkalarına saldırgan davranışlarda bulunma</a:t>
            </a:r>
          </a:p>
          <a:p>
            <a:r>
              <a:rPr lang="tr-TR" sz="1800" dirty="0" smtClean="0"/>
              <a:t>Dikkat eksikliği</a:t>
            </a:r>
          </a:p>
          <a:p>
            <a:r>
              <a:rPr lang="tr-TR" sz="1800" dirty="0" smtClean="0"/>
              <a:t>Acıya karşı duyarsızlık, kendine zarar verme</a:t>
            </a:r>
          </a:p>
          <a:p>
            <a:r>
              <a:rPr lang="tr-TR" sz="1800" dirty="0" smtClean="0"/>
              <a:t>Sigara ve madde kullanma</a:t>
            </a:r>
          </a:p>
          <a:p>
            <a:r>
              <a:rPr lang="tr-TR" sz="1800" dirty="0" smtClean="0"/>
              <a:t>İntihar girişimi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48680"/>
            <a:ext cx="7859216" cy="72008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2. DUYGUSAL ŞİDDET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Çocuğun kendisine bakmakla yükümlü kişiler tarafından olumsuz olarak etkilendiği tutum ve davranışlara maruz kalması,</a:t>
            </a:r>
          </a:p>
          <a:p>
            <a:r>
              <a:rPr lang="tr-TR" dirty="0" smtClean="0"/>
              <a:t>İhtiyaçları olan sevgi ve bakımdan mahrum kalmaları olarak tanımlanabilir.</a:t>
            </a:r>
          </a:p>
          <a:p>
            <a:endParaRPr lang="tr-TR" dirty="0"/>
          </a:p>
        </p:txBody>
      </p:sp>
      <p:pic>
        <p:nvPicPr>
          <p:cNvPr id="4" name="3 Resim" descr="2017-07-30-nasilje-nad-ženskami-7559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933056"/>
            <a:ext cx="3888432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chemeClr val="accent3"/>
                </a:solidFill>
              </a:rPr>
              <a:t>HANGİ DAVRANIŞLAR DUYGUSAL ŞİDDETTİR ?</a:t>
            </a:r>
            <a:endParaRPr lang="tr-TR" dirty="0">
              <a:solidFill>
                <a:schemeClr val="accent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sz="1800" dirty="0" smtClean="0"/>
          </a:p>
          <a:p>
            <a:r>
              <a:rPr lang="tr-TR" sz="1800" dirty="0" smtClean="0"/>
              <a:t>Sürekli eleştirmek</a:t>
            </a:r>
          </a:p>
          <a:p>
            <a:r>
              <a:rPr lang="tr-TR" sz="1800" dirty="0" smtClean="0"/>
              <a:t>Yaptığı çalışmaları, ödevleri küçümsemek</a:t>
            </a:r>
          </a:p>
          <a:p>
            <a:r>
              <a:rPr lang="tr-TR" sz="1800" dirty="0" smtClean="0"/>
              <a:t>Sürekli sorguya çekmek</a:t>
            </a:r>
          </a:p>
          <a:p>
            <a:r>
              <a:rPr lang="tr-TR" sz="1800" dirty="0" smtClean="0"/>
              <a:t>Bağırmak</a:t>
            </a:r>
          </a:p>
          <a:p>
            <a:r>
              <a:rPr lang="tr-TR" sz="1800" dirty="0" smtClean="0"/>
              <a:t>Lakap takmak, bir özelliği ile dalga geçmek</a:t>
            </a:r>
          </a:p>
          <a:p>
            <a:r>
              <a:rPr lang="tr-TR" sz="1800" dirty="0" smtClean="0"/>
              <a:t>Tehdit etmek</a:t>
            </a:r>
          </a:p>
          <a:p>
            <a:r>
              <a:rPr lang="tr-TR" sz="1800" dirty="0" smtClean="0"/>
              <a:t>Gereksinimi olan ilgi ve sevgiden mahrum bırakmak</a:t>
            </a:r>
          </a:p>
          <a:p>
            <a:r>
              <a:rPr lang="tr-TR" sz="1800" dirty="0" smtClean="0"/>
              <a:t>Evde çocuk yokmuş gibi davranmak, görmezden gelmek</a:t>
            </a:r>
          </a:p>
          <a:p>
            <a:r>
              <a:rPr lang="tr-TR" sz="1800" dirty="0" smtClean="0"/>
              <a:t>Çocuktan, yaşı ve yeteneklerinin üzerinde beklentide olmak</a:t>
            </a:r>
          </a:p>
          <a:p>
            <a:r>
              <a:rPr lang="tr-TR" sz="1800" dirty="0" smtClean="0"/>
              <a:t>Duygu sömürüsü yapmak</a:t>
            </a:r>
          </a:p>
          <a:p>
            <a:r>
              <a:rPr lang="tr-TR" sz="1800" dirty="0" smtClean="0"/>
              <a:t>Kardeşler arasında ayrım yapmak</a:t>
            </a:r>
            <a:endParaRPr lang="tr-T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222</TotalTime>
  <Words>827</Words>
  <Application>Microsoft Office PowerPoint</Application>
  <PresentationFormat>Ekran Gösterisi (4:3)</PresentationFormat>
  <Paragraphs>166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Cumba</vt:lpstr>
      <vt:lpstr>AİLEDE ÇOCUĞA ŞİDDET ve ETKİLERİ</vt:lpstr>
      <vt:lpstr>PowerPoint Sunusu</vt:lpstr>
      <vt:lpstr>ŞİDDET NEDİR?</vt:lpstr>
      <vt:lpstr>ŞİDDET TÜRLERİ</vt:lpstr>
      <vt:lpstr>1. FİZİKSEL ŞİDDET</vt:lpstr>
      <vt:lpstr>HANGİ DAVRANIŞLAR FİZİKSEL ŞİDDETTİR ?</vt:lpstr>
      <vt:lpstr>FİZİKSEL ŞİDDETİN ÇOCUĞA  ETKİLERİ </vt:lpstr>
      <vt:lpstr>2. DUYGUSAL ŞİDDET</vt:lpstr>
      <vt:lpstr>HANGİ DAVRANIŞLAR DUYGUSAL ŞİDDETTİR ?</vt:lpstr>
      <vt:lpstr>DUYGUSAL ŞİDDETİN ÇOCUĞA ETKİLERİ</vt:lpstr>
      <vt:lpstr>3. CİNSEL ŞİDDET</vt:lpstr>
      <vt:lpstr>HANGİ DAVRANIŞLAR CİNSEL ŞİDDETTİR</vt:lpstr>
      <vt:lpstr>CİNSEL ŞİDDETİN ÇOCUĞA  ETKİLERİ</vt:lpstr>
      <vt:lpstr>4. EKONOMİK ŞİDDET</vt:lpstr>
      <vt:lpstr>HANGİ DAVRANIŞLAR EKONOMİK ŞİDDETTİR</vt:lpstr>
      <vt:lpstr>EKONOMİK ŞİDDETİN ÇOCUĞA ETKİLERİ</vt:lpstr>
      <vt:lpstr>5. SANAL ŞİDDET</vt:lpstr>
      <vt:lpstr>HANGİ DAVRANIŞLAR SANAL ŞİDDETTİR</vt:lpstr>
      <vt:lpstr>SANAL ŞİDDETİN ÇOCUĞA ETKİLERİ</vt:lpstr>
      <vt:lpstr>NEDEN ŞİDDET?</vt:lpstr>
      <vt:lpstr>    1. PSİKOLOJİK NEDENLER </vt:lpstr>
      <vt:lpstr>    2. SOSYAL NEDENLER</vt:lpstr>
      <vt:lpstr>PowerPoint Sunusu</vt:lpstr>
      <vt:lpstr>PowerPoint Sunusu</vt:lpstr>
      <vt:lpstr>ÖFKEMİZİ NASIL KONTROL EDECEĞİZ ?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AİLEDE ŞİDDETİN ÇOCUĞA ETKİLERİ</dc:title>
  <dc:creator>Ayça</dc:creator>
  <cp:lastModifiedBy>Bahriye</cp:lastModifiedBy>
  <cp:revision>18</cp:revision>
  <dcterms:created xsi:type="dcterms:W3CDTF">2019-03-18T06:40:00Z</dcterms:created>
  <dcterms:modified xsi:type="dcterms:W3CDTF">2019-03-19T12:27:05Z</dcterms:modified>
</cp:coreProperties>
</file>